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65" r:id="rId4"/>
    <p:sldId id="266" r:id="rId5"/>
    <p:sldId id="258" r:id="rId6"/>
    <p:sldId id="259" r:id="rId7"/>
    <p:sldId id="260" r:id="rId8"/>
    <p:sldId id="262" r:id="rId9"/>
    <p:sldId id="261" r:id="rId10"/>
    <p:sldId id="263"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ne Morrell" initials="JM" lastIdx="1" clrIdx="0">
    <p:extLst>
      <p:ext uri="{19B8F6BF-5375-455C-9EA6-DF929625EA0E}">
        <p15:presenceInfo xmlns:p15="http://schemas.microsoft.com/office/powerpoint/2012/main" userId="S::Joanne.Morrell@eastamb.nhs.uk::f23f0014-ed98-49eb-a60d-242a8eb80628" providerId="AD"/>
      </p:ext>
    </p:extLst>
  </p:cmAuthor>
  <p:cmAuthor id="2" name="Damon Wheddon" initials="DW" lastIdx="3" clrIdx="1">
    <p:extLst>
      <p:ext uri="{19B8F6BF-5375-455C-9EA6-DF929625EA0E}">
        <p15:presenceInfo xmlns:p15="http://schemas.microsoft.com/office/powerpoint/2012/main" userId="S::Damon.Wheddon@eastamb.nhs.uk::7678937b-c9b2-45d8-b268-6cd9ed88bf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7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67" d="100"/>
          <a:sy n="67" d="100"/>
        </p:scale>
        <p:origin x="4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95CBD1-0D2F-42CE-9887-489CC9C8F48F}"/>
              </a:ext>
            </a:extLst>
          </p:cNvPr>
          <p:cNvSpPr>
            <a:spLocks noGrp="1"/>
          </p:cNvSpPr>
          <p:nvPr>
            <p:ph type="dt" sz="half" idx="10"/>
          </p:nvPr>
        </p:nvSpPr>
        <p:spPr/>
        <p:txBody>
          <a:bodyPr/>
          <a:lstStyle/>
          <a:p>
            <a:fld id="{567D4A42-6183-4321-A6E1-B230988DF25C}" type="datetimeFigureOut">
              <a:rPr lang="en-GB" smtClean="0"/>
              <a:t>15/04/2021</a:t>
            </a:fld>
            <a:endParaRPr lang="en-GB" dirty="0"/>
          </a:p>
        </p:txBody>
      </p:sp>
      <p:sp>
        <p:nvSpPr>
          <p:cNvPr id="5" name="Footer Placeholder 4">
            <a:extLst>
              <a:ext uri="{FF2B5EF4-FFF2-40B4-BE49-F238E27FC236}">
                <a16:creationId xmlns:a16="http://schemas.microsoft.com/office/drawing/2014/main" id="{EDE37ED5-E727-4D0C-91E7-6C0A5F3EB5E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B1C7EBF-C582-4BF4-91D9-ED71F2996148}"/>
              </a:ext>
            </a:extLst>
          </p:cNvPr>
          <p:cNvSpPr>
            <a:spLocks noGrp="1"/>
          </p:cNvSpPr>
          <p:nvPr>
            <p:ph type="sldNum" sz="quarter" idx="12"/>
          </p:nvPr>
        </p:nvSpPr>
        <p:spPr/>
        <p:txBody>
          <a:bodyPr/>
          <a:lstStyle/>
          <a:p>
            <a:fld id="{D3D1BF2C-B28C-486F-A433-240A30C99B0C}" type="slidenum">
              <a:rPr lang="en-GB" smtClean="0"/>
              <a:t>‹#›</a:t>
            </a:fld>
            <a:endParaRPr lang="en-GB" dirty="0"/>
          </a:p>
        </p:txBody>
      </p:sp>
      <p:grpSp>
        <p:nvGrpSpPr>
          <p:cNvPr id="7" name="Group 6">
            <a:extLst>
              <a:ext uri="{FF2B5EF4-FFF2-40B4-BE49-F238E27FC236}">
                <a16:creationId xmlns:a16="http://schemas.microsoft.com/office/drawing/2014/main" id="{B1000FED-C8AD-466E-BF19-FE5EA3A21AA2}"/>
              </a:ext>
            </a:extLst>
          </p:cNvPr>
          <p:cNvGrpSpPr/>
          <p:nvPr userDrawn="1"/>
        </p:nvGrpSpPr>
        <p:grpSpPr>
          <a:xfrm>
            <a:off x="368300" y="6010102"/>
            <a:ext cx="11271107" cy="616701"/>
            <a:chOff x="368300" y="6010102"/>
            <a:chExt cx="11271107" cy="616701"/>
          </a:xfrm>
        </p:grpSpPr>
        <p:pic>
          <p:nvPicPr>
            <p:cNvPr id="8" name="Picture 7" descr="A picture containing clipart&#10;&#10;Description automatically generated">
              <a:extLst>
                <a:ext uri="{FF2B5EF4-FFF2-40B4-BE49-F238E27FC236}">
                  <a16:creationId xmlns:a16="http://schemas.microsoft.com/office/drawing/2014/main" id="{F41AE6DD-7B17-46D4-BBED-2DF9FDFCB6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8885" y="6085896"/>
              <a:ext cx="2669149" cy="540907"/>
            </a:xfrm>
            <a:prstGeom prst="rect">
              <a:avLst/>
            </a:prstGeom>
          </p:spPr>
        </p:pic>
        <p:cxnSp>
          <p:nvCxnSpPr>
            <p:cNvPr id="9" name="Straight Connector 8">
              <a:extLst>
                <a:ext uri="{FF2B5EF4-FFF2-40B4-BE49-F238E27FC236}">
                  <a16:creationId xmlns:a16="http://schemas.microsoft.com/office/drawing/2014/main" id="{AC2CF094-0A5F-4E9F-9E1A-AD580FA45343}"/>
                </a:ext>
              </a:extLst>
            </p:cNvPr>
            <p:cNvCxnSpPr>
              <a:cxnSpLocks/>
            </p:cNvCxnSpPr>
            <p:nvPr userDrawn="1"/>
          </p:nvCxnSpPr>
          <p:spPr>
            <a:xfrm>
              <a:off x="368300" y="6010102"/>
              <a:ext cx="11271107" cy="0"/>
            </a:xfrm>
            <a:prstGeom prst="line">
              <a:avLst/>
            </a:prstGeom>
            <a:ln w="19050">
              <a:solidFill>
                <a:srgbClr val="009639"/>
              </a:solidFill>
            </a:ln>
          </p:spPr>
          <p:style>
            <a:lnRef idx="1">
              <a:schemeClr val="accent6"/>
            </a:lnRef>
            <a:fillRef idx="0">
              <a:schemeClr val="accent6"/>
            </a:fillRef>
            <a:effectRef idx="0">
              <a:schemeClr val="accent6"/>
            </a:effectRef>
            <a:fontRef idx="minor">
              <a:schemeClr val="tx1"/>
            </a:fontRef>
          </p:style>
        </p:cxnSp>
        <p:sp>
          <p:nvSpPr>
            <p:cNvPr id="10" name="Date Placeholder 3">
              <a:extLst>
                <a:ext uri="{FF2B5EF4-FFF2-40B4-BE49-F238E27FC236}">
                  <a16:creationId xmlns:a16="http://schemas.microsoft.com/office/drawing/2014/main" id="{35C58BC3-2932-4528-A965-9C8BC029116D}"/>
                </a:ext>
              </a:extLst>
            </p:cNvPr>
            <p:cNvSpPr txBox="1">
              <a:spLocks/>
            </p:cNvSpPr>
            <p:nvPr userDrawn="1"/>
          </p:nvSpPr>
          <p:spPr>
            <a:xfrm>
              <a:off x="455051" y="6225018"/>
              <a:ext cx="3126349" cy="365125"/>
            </a:xfrm>
            <a:prstGeom prst="rect">
              <a:avLst/>
            </a:prstGeom>
          </p:spPr>
          <p:txBody>
            <a:bodyPr/>
            <a:lstStyle>
              <a:defPPr>
                <a:defRPr lang="en-US"/>
              </a:defPPr>
              <a:lvl1pPr marL="0" algn="l" defTabSz="914400" rtl="0" eaLnBrk="1" latinLnBrk="0" hangingPunct="1">
                <a:defRPr sz="2000" b="1" kern="1200">
                  <a:solidFill>
                    <a:schemeClr val="tx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www.</a:t>
              </a:r>
              <a:r>
                <a:rPr lang="en-GB" dirty="0">
                  <a:solidFill>
                    <a:srgbClr val="009639"/>
                  </a:solidFill>
                </a:rPr>
                <a:t>eastamb</a:t>
              </a:r>
              <a:r>
                <a:rPr lang="en-GB" dirty="0"/>
                <a:t>.nhs.uk</a:t>
              </a:r>
            </a:p>
          </p:txBody>
        </p:sp>
      </p:grpSp>
      <p:grpSp>
        <p:nvGrpSpPr>
          <p:cNvPr id="11" name="Group 10">
            <a:extLst>
              <a:ext uri="{FF2B5EF4-FFF2-40B4-BE49-F238E27FC236}">
                <a16:creationId xmlns:a16="http://schemas.microsoft.com/office/drawing/2014/main" id="{0F870D66-9105-4A34-998F-446B875C957D}"/>
              </a:ext>
            </a:extLst>
          </p:cNvPr>
          <p:cNvGrpSpPr/>
          <p:nvPr userDrawn="1"/>
        </p:nvGrpSpPr>
        <p:grpSpPr>
          <a:xfrm>
            <a:off x="9575800" y="279172"/>
            <a:ext cx="2164910" cy="1016202"/>
            <a:chOff x="8509297" y="184269"/>
            <a:chExt cx="3130110" cy="1415931"/>
          </a:xfrm>
        </p:grpSpPr>
        <p:pic>
          <p:nvPicPr>
            <p:cNvPr id="12" name="Picture 11" descr="A picture containing object&#10;&#10;Description automatically generated">
              <a:extLst>
                <a:ext uri="{FF2B5EF4-FFF2-40B4-BE49-F238E27FC236}">
                  <a16:creationId xmlns:a16="http://schemas.microsoft.com/office/drawing/2014/main" id="{FEFC373C-F42D-46D6-A0C0-E96BF5CC35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04022" y="199595"/>
              <a:ext cx="935385" cy="1155380"/>
            </a:xfrm>
            <a:prstGeom prst="rect">
              <a:avLst/>
            </a:prstGeom>
          </p:spPr>
        </p:pic>
        <p:pic>
          <p:nvPicPr>
            <p:cNvPr id="13" name="Picture 12" descr="A black sign with white text&#10;&#10;Description automatically generated">
              <a:extLst>
                <a:ext uri="{FF2B5EF4-FFF2-40B4-BE49-F238E27FC236}">
                  <a16:creationId xmlns:a16="http://schemas.microsoft.com/office/drawing/2014/main" id="{31610902-F5C7-42E2-949B-A8BCC6CB204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09297" y="184269"/>
              <a:ext cx="2009075" cy="1415931"/>
            </a:xfrm>
            <a:prstGeom prst="rect">
              <a:avLst/>
            </a:prstGeom>
          </p:spPr>
        </p:pic>
      </p:grpSp>
      <p:sp>
        <p:nvSpPr>
          <p:cNvPr id="14" name="Content Placeholder 2">
            <a:extLst>
              <a:ext uri="{FF2B5EF4-FFF2-40B4-BE49-F238E27FC236}">
                <a16:creationId xmlns:a16="http://schemas.microsoft.com/office/drawing/2014/main" id="{5DA1F8FB-475E-4012-AE11-0D7A080713D6}"/>
              </a:ext>
            </a:extLst>
          </p:cNvPr>
          <p:cNvSpPr>
            <a:spLocks noGrp="1"/>
          </p:cNvSpPr>
          <p:nvPr>
            <p:ph idx="13" hasCustomPrompt="1"/>
          </p:nvPr>
        </p:nvSpPr>
        <p:spPr>
          <a:xfrm>
            <a:off x="838200" y="1836299"/>
            <a:ext cx="10529834" cy="4058346"/>
          </a:xfrm>
        </p:spPr>
        <p:txBody>
          <a:bodyPr/>
          <a:lstStyle>
            <a:lvl1pPr>
              <a:defRPr sz="2400" b="1" baseline="0">
                <a:solidFill>
                  <a:srgbClr val="009D3D"/>
                </a:solidFill>
                <a:latin typeface="Roboto slab"/>
                <a:cs typeface="Roboto slab"/>
              </a:defRPr>
            </a:lvl1pPr>
            <a:lvl2pPr marL="914400" indent="-457200">
              <a:buFont typeface="Arial"/>
              <a:buChar char="•"/>
              <a:defRPr sz="2000">
                <a:latin typeface="Arial"/>
                <a:cs typeface="Arial"/>
              </a:defRPr>
            </a:lvl2pPr>
            <a:lvl3pPr marL="1257300" indent="-342900">
              <a:buFont typeface="Arial"/>
              <a:buChar char="•"/>
              <a:defRPr sz="1800">
                <a:latin typeface="Arial"/>
                <a:cs typeface="Arial"/>
              </a:defRPr>
            </a:lvl3pPr>
            <a:lvl4pPr marL="1714500" indent="-342900">
              <a:buFont typeface="Arial"/>
              <a:buChar char="•"/>
              <a:defRPr sz="1600">
                <a:latin typeface="Arial"/>
                <a:cs typeface="Arial"/>
              </a:defRPr>
            </a:lvl4pPr>
            <a:lvl5pPr marL="2171700" indent="-342900">
              <a:buFont typeface="Arial"/>
              <a:buChar char="•"/>
              <a:defRPr sz="1600">
                <a:latin typeface="Arial"/>
                <a:cs typeface="Arial"/>
              </a:defRPr>
            </a:lvl5pPr>
          </a:lstStyle>
          <a:p>
            <a:pPr lvl="0"/>
            <a:r>
              <a:rPr lang="en-GB" dirty="0"/>
              <a:t>Insert sub title</a:t>
            </a:r>
          </a:p>
          <a:p>
            <a:pPr lvl="0"/>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itle 1">
            <a:extLst>
              <a:ext uri="{FF2B5EF4-FFF2-40B4-BE49-F238E27FC236}">
                <a16:creationId xmlns:a16="http://schemas.microsoft.com/office/drawing/2014/main" id="{237AA80D-5D55-44FE-8D6C-963BC74D48E9}"/>
              </a:ext>
            </a:extLst>
          </p:cNvPr>
          <p:cNvSpPr>
            <a:spLocks noGrp="1"/>
          </p:cNvSpPr>
          <p:nvPr>
            <p:ph type="title" hasCustomPrompt="1"/>
          </p:nvPr>
        </p:nvSpPr>
        <p:spPr>
          <a:xfrm>
            <a:off x="838200" y="518984"/>
            <a:ext cx="8016099" cy="796819"/>
          </a:xfrm>
        </p:spPr>
        <p:txBody>
          <a:bodyPr>
            <a:noAutofit/>
          </a:bodyPr>
          <a:lstStyle>
            <a:lvl1pPr algn="l">
              <a:defRPr sz="3600" b="1">
                <a:solidFill>
                  <a:srgbClr val="009D3D"/>
                </a:solidFill>
                <a:latin typeface="Roboto slab"/>
                <a:cs typeface="Roboto slab"/>
              </a:defRPr>
            </a:lvl1pPr>
          </a:lstStyle>
          <a:p>
            <a:r>
              <a:rPr lang="en-GB" dirty="0"/>
              <a:t>Insert page title</a:t>
            </a:r>
            <a:endParaRPr lang="en-US" dirty="0"/>
          </a:p>
        </p:txBody>
      </p:sp>
    </p:spTree>
    <p:extLst>
      <p:ext uri="{BB962C8B-B14F-4D97-AF65-F5344CB8AC3E}">
        <p14:creationId xmlns:p14="http://schemas.microsoft.com/office/powerpoint/2010/main" val="4126226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0B2D3B4-2274-4FC9-9826-BB2E7914561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B5E4803-46BE-442B-82AE-912E189D20BA}"/>
              </a:ext>
            </a:extLst>
          </p:cNvPr>
          <p:cNvSpPr>
            <a:spLocks noGrp="1"/>
          </p:cNvSpPr>
          <p:nvPr>
            <p:ph type="sldNum" sz="quarter" idx="12"/>
          </p:nvPr>
        </p:nvSpPr>
        <p:spPr/>
        <p:txBody>
          <a:bodyPr/>
          <a:lstStyle/>
          <a:p>
            <a:fld id="{D3D1BF2C-B28C-486F-A433-240A30C99B0C}" type="slidenum">
              <a:rPr lang="en-GB" smtClean="0"/>
              <a:t>‹#›</a:t>
            </a:fld>
            <a:endParaRPr lang="en-GB" dirty="0"/>
          </a:p>
        </p:txBody>
      </p:sp>
      <p:grpSp>
        <p:nvGrpSpPr>
          <p:cNvPr id="26" name="Group 25">
            <a:extLst>
              <a:ext uri="{FF2B5EF4-FFF2-40B4-BE49-F238E27FC236}">
                <a16:creationId xmlns:a16="http://schemas.microsoft.com/office/drawing/2014/main" id="{5A61B99B-C279-4CBA-A98A-3F492497E7F0}"/>
              </a:ext>
            </a:extLst>
          </p:cNvPr>
          <p:cNvGrpSpPr/>
          <p:nvPr userDrawn="1"/>
        </p:nvGrpSpPr>
        <p:grpSpPr>
          <a:xfrm>
            <a:off x="8610600" y="279171"/>
            <a:ext cx="3130110" cy="1415931"/>
            <a:chOff x="8509297" y="184269"/>
            <a:chExt cx="3130110" cy="1415931"/>
          </a:xfrm>
        </p:grpSpPr>
        <p:pic>
          <p:nvPicPr>
            <p:cNvPr id="27" name="Picture 26" descr="A picture containing object&#10;&#10;Description automatically generated">
              <a:extLst>
                <a:ext uri="{FF2B5EF4-FFF2-40B4-BE49-F238E27FC236}">
                  <a16:creationId xmlns:a16="http://schemas.microsoft.com/office/drawing/2014/main" id="{047395BE-1AAB-4D02-9D9F-E8A63B3AB7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4022" y="199595"/>
              <a:ext cx="935385" cy="1155380"/>
            </a:xfrm>
            <a:prstGeom prst="rect">
              <a:avLst/>
            </a:prstGeom>
          </p:spPr>
        </p:pic>
        <p:pic>
          <p:nvPicPr>
            <p:cNvPr id="28" name="Picture 27" descr="A black sign with white text&#10;&#10;Description automatically generated">
              <a:extLst>
                <a:ext uri="{FF2B5EF4-FFF2-40B4-BE49-F238E27FC236}">
                  <a16:creationId xmlns:a16="http://schemas.microsoft.com/office/drawing/2014/main" id="{F09B1AC9-45F1-4610-AD91-1014713501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09297" y="184269"/>
              <a:ext cx="2009075" cy="1415931"/>
            </a:xfrm>
            <a:prstGeom prst="rect">
              <a:avLst/>
            </a:prstGeom>
          </p:spPr>
        </p:pic>
      </p:grpSp>
      <p:grpSp>
        <p:nvGrpSpPr>
          <p:cNvPr id="32" name="Group 31">
            <a:extLst>
              <a:ext uri="{FF2B5EF4-FFF2-40B4-BE49-F238E27FC236}">
                <a16:creationId xmlns:a16="http://schemas.microsoft.com/office/drawing/2014/main" id="{C01D6DF1-3F42-4D51-907F-E5906B248D4E}"/>
              </a:ext>
            </a:extLst>
          </p:cNvPr>
          <p:cNvGrpSpPr/>
          <p:nvPr userDrawn="1"/>
        </p:nvGrpSpPr>
        <p:grpSpPr>
          <a:xfrm>
            <a:off x="368300" y="6010102"/>
            <a:ext cx="11271107" cy="616701"/>
            <a:chOff x="368300" y="6010102"/>
            <a:chExt cx="11271107" cy="616701"/>
          </a:xfrm>
        </p:grpSpPr>
        <p:pic>
          <p:nvPicPr>
            <p:cNvPr id="8" name="Picture 7" descr="A picture containing clipart&#10;&#10;Description automatically generated">
              <a:extLst>
                <a:ext uri="{FF2B5EF4-FFF2-40B4-BE49-F238E27FC236}">
                  <a16:creationId xmlns:a16="http://schemas.microsoft.com/office/drawing/2014/main" id="{E5EB7AB6-FA1A-4771-B8C2-CEF51A85CE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98885" y="6085896"/>
              <a:ext cx="2669149" cy="540907"/>
            </a:xfrm>
            <a:prstGeom prst="rect">
              <a:avLst/>
            </a:prstGeom>
          </p:spPr>
        </p:pic>
        <p:cxnSp>
          <p:nvCxnSpPr>
            <p:cNvPr id="29" name="Straight Connector 28">
              <a:extLst>
                <a:ext uri="{FF2B5EF4-FFF2-40B4-BE49-F238E27FC236}">
                  <a16:creationId xmlns:a16="http://schemas.microsoft.com/office/drawing/2014/main" id="{F923CB57-2684-4BB4-8B3E-67C21D122C2D}"/>
                </a:ext>
              </a:extLst>
            </p:cNvPr>
            <p:cNvCxnSpPr>
              <a:cxnSpLocks/>
            </p:cNvCxnSpPr>
            <p:nvPr userDrawn="1"/>
          </p:nvCxnSpPr>
          <p:spPr>
            <a:xfrm>
              <a:off x="368300" y="6010102"/>
              <a:ext cx="11271107" cy="0"/>
            </a:xfrm>
            <a:prstGeom prst="line">
              <a:avLst/>
            </a:prstGeom>
            <a:ln w="19050">
              <a:solidFill>
                <a:srgbClr val="009639"/>
              </a:solidFill>
            </a:ln>
          </p:spPr>
          <p:style>
            <a:lnRef idx="1">
              <a:schemeClr val="accent6"/>
            </a:lnRef>
            <a:fillRef idx="0">
              <a:schemeClr val="accent6"/>
            </a:fillRef>
            <a:effectRef idx="0">
              <a:schemeClr val="accent6"/>
            </a:effectRef>
            <a:fontRef idx="minor">
              <a:schemeClr val="tx1"/>
            </a:fontRef>
          </p:style>
        </p:cxnSp>
        <p:sp>
          <p:nvSpPr>
            <p:cNvPr id="30" name="Date Placeholder 3">
              <a:extLst>
                <a:ext uri="{FF2B5EF4-FFF2-40B4-BE49-F238E27FC236}">
                  <a16:creationId xmlns:a16="http://schemas.microsoft.com/office/drawing/2014/main" id="{4A83384B-B7F4-4B85-9108-E8174ADE0B5E}"/>
                </a:ext>
              </a:extLst>
            </p:cNvPr>
            <p:cNvSpPr txBox="1">
              <a:spLocks/>
            </p:cNvSpPr>
            <p:nvPr userDrawn="1"/>
          </p:nvSpPr>
          <p:spPr>
            <a:xfrm>
              <a:off x="455051" y="6225018"/>
              <a:ext cx="3126349" cy="365125"/>
            </a:xfrm>
            <a:prstGeom prst="rect">
              <a:avLst/>
            </a:prstGeom>
          </p:spPr>
          <p:txBody>
            <a:bodyPr/>
            <a:lstStyle>
              <a:defPPr>
                <a:defRPr lang="en-US"/>
              </a:defPPr>
              <a:lvl1pPr marL="0" algn="l" defTabSz="914400" rtl="0" eaLnBrk="1" latinLnBrk="0" hangingPunct="1">
                <a:defRPr sz="2000" b="1" kern="1200">
                  <a:solidFill>
                    <a:schemeClr val="tx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www.</a:t>
              </a:r>
              <a:r>
                <a:rPr lang="en-GB" dirty="0">
                  <a:solidFill>
                    <a:srgbClr val="009639"/>
                  </a:solidFill>
                </a:rPr>
                <a:t>eastamb</a:t>
              </a:r>
              <a:r>
                <a:rPr lang="en-GB" dirty="0"/>
                <a:t>.nhs.uk</a:t>
              </a:r>
            </a:p>
          </p:txBody>
        </p:sp>
      </p:grpSp>
      <p:pic>
        <p:nvPicPr>
          <p:cNvPr id="31" name="Picture 30" descr="A picture containing clipart&#10;&#10;Description automatically generated">
            <a:extLst>
              <a:ext uri="{FF2B5EF4-FFF2-40B4-BE49-F238E27FC236}">
                <a16:creationId xmlns:a16="http://schemas.microsoft.com/office/drawing/2014/main" id="{91FF4081-4938-4D15-8695-0B0779C662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98885" y="6049236"/>
            <a:ext cx="2669149" cy="540907"/>
          </a:xfrm>
          <a:prstGeom prst="rect">
            <a:avLst/>
          </a:prstGeom>
        </p:spPr>
      </p:pic>
      <p:sp>
        <p:nvSpPr>
          <p:cNvPr id="33" name="Title 1">
            <a:extLst>
              <a:ext uri="{FF2B5EF4-FFF2-40B4-BE49-F238E27FC236}">
                <a16:creationId xmlns:a16="http://schemas.microsoft.com/office/drawing/2014/main" id="{1E7C83B4-EE79-4573-A3CF-AD25D4C29313}"/>
              </a:ext>
            </a:extLst>
          </p:cNvPr>
          <p:cNvSpPr>
            <a:spLocks noGrp="1"/>
          </p:cNvSpPr>
          <p:nvPr>
            <p:ph type="ctrTitle" hasCustomPrompt="1"/>
          </p:nvPr>
        </p:nvSpPr>
        <p:spPr>
          <a:xfrm>
            <a:off x="385047" y="2808608"/>
            <a:ext cx="6207832" cy="913444"/>
          </a:xfrm>
        </p:spPr>
        <p:txBody>
          <a:bodyPr/>
          <a:lstStyle>
            <a:lvl1pPr algn="l">
              <a:defRPr b="1">
                <a:solidFill>
                  <a:srgbClr val="009D3D"/>
                </a:solidFill>
                <a:latin typeface="Roboto slab"/>
                <a:cs typeface="Roboto slab"/>
              </a:defRPr>
            </a:lvl1pPr>
          </a:lstStyle>
          <a:p>
            <a:r>
              <a:rPr lang="en-GB" dirty="0"/>
              <a:t>Click to add title</a:t>
            </a:r>
            <a:endParaRPr lang="en-US" dirty="0"/>
          </a:p>
        </p:txBody>
      </p:sp>
      <p:sp>
        <p:nvSpPr>
          <p:cNvPr id="34" name="Subtitle 2">
            <a:extLst>
              <a:ext uri="{FF2B5EF4-FFF2-40B4-BE49-F238E27FC236}">
                <a16:creationId xmlns:a16="http://schemas.microsoft.com/office/drawing/2014/main" id="{D33F8922-827B-400D-9CDC-6F2FD1745777}"/>
              </a:ext>
            </a:extLst>
          </p:cNvPr>
          <p:cNvSpPr>
            <a:spLocks noGrp="1"/>
          </p:cNvSpPr>
          <p:nvPr>
            <p:ph type="subTitle" idx="1"/>
          </p:nvPr>
        </p:nvSpPr>
        <p:spPr>
          <a:xfrm>
            <a:off x="385047" y="3853272"/>
            <a:ext cx="4158919" cy="437199"/>
          </a:xfrm>
        </p:spPr>
        <p:txBody>
          <a:bodyPr>
            <a:normAutofit/>
          </a:bodyPr>
          <a:lstStyle>
            <a:lvl1pPr marL="0" indent="0" algn="l">
              <a:buNone/>
              <a:defRPr sz="18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481108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9343B6-A196-460E-B3B0-2F8DF95D2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D90F9A-C9A6-4AE2-B220-E10D2C5368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0D4A66-749C-447E-AD8E-739994AE9A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D4A42-6183-4321-A6E1-B230988DF25C}" type="datetimeFigureOut">
              <a:rPr lang="en-GB" smtClean="0"/>
              <a:t>15/04/2021</a:t>
            </a:fld>
            <a:endParaRPr lang="en-GB" dirty="0"/>
          </a:p>
        </p:txBody>
      </p:sp>
      <p:sp>
        <p:nvSpPr>
          <p:cNvPr id="5" name="Footer Placeholder 4">
            <a:extLst>
              <a:ext uri="{FF2B5EF4-FFF2-40B4-BE49-F238E27FC236}">
                <a16:creationId xmlns:a16="http://schemas.microsoft.com/office/drawing/2014/main" id="{3CB6A989-1507-46F9-8855-B1EC2AB7D6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43C3D5A-6E7F-4D6C-B451-01F19F4155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1BF2C-B28C-486F-A433-240A30C99B0C}" type="slidenum">
              <a:rPr lang="en-GB" smtClean="0"/>
              <a:t>‹#›</a:t>
            </a:fld>
            <a:endParaRPr lang="en-GB" dirty="0"/>
          </a:p>
        </p:txBody>
      </p:sp>
    </p:spTree>
    <p:extLst>
      <p:ext uri="{BB962C8B-B14F-4D97-AF65-F5344CB8AC3E}">
        <p14:creationId xmlns:p14="http://schemas.microsoft.com/office/powerpoint/2010/main" val="756639096"/>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7E00D-E928-4775-AE41-5429C26EA8E7}"/>
              </a:ext>
            </a:extLst>
          </p:cNvPr>
          <p:cNvSpPr>
            <a:spLocks noGrp="1"/>
          </p:cNvSpPr>
          <p:nvPr>
            <p:ph type="ctrTitle"/>
          </p:nvPr>
        </p:nvSpPr>
        <p:spPr>
          <a:xfrm>
            <a:off x="1524000" y="1122363"/>
            <a:ext cx="9144000" cy="2387600"/>
          </a:xfrm>
        </p:spPr>
        <p:txBody>
          <a:bodyPr/>
          <a:lstStyle/>
          <a:p>
            <a:r>
              <a:rPr lang="en-GB" dirty="0">
                <a:solidFill>
                  <a:srgbClr val="006747"/>
                </a:solidFill>
              </a:rPr>
              <a:t>111 - Myth Busting</a:t>
            </a:r>
          </a:p>
        </p:txBody>
      </p:sp>
    </p:spTree>
    <p:extLst>
      <p:ext uri="{BB962C8B-B14F-4D97-AF65-F5344CB8AC3E}">
        <p14:creationId xmlns:p14="http://schemas.microsoft.com/office/powerpoint/2010/main" val="2829332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03BB1-0D0C-4D7E-97FC-5918BBDD21B7}"/>
              </a:ext>
            </a:extLst>
          </p:cNvPr>
          <p:cNvSpPr>
            <a:spLocks noGrp="1"/>
          </p:cNvSpPr>
          <p:nvPr>
            <p:ph type="ctrTitle"/>
          </p:nvPr>
        </p:nvSpPr>
        <p:spPr>
          <a:xfrm>
            <a:off x="385046" y="528871"/>
            <a:ext cx="7819501" cy="1588028"/>
          </a:xfrm>
        </p:spPr>
        <p:txBody>
          <a:bodyPr>
            <a:normAutofit fontScale="90000"/>
          </a:bodyPr>
          <a:lstStyle/>
          <a:p>
            <a:r>
              <a:rPr lang="en-GB" sz="3600" dirty="0">
                <a:solidFill>
                  <a:srgbClr val="006747"/>
                </a:solidFill>
              </a:rPr>
              <a:t>Why don’t 111 redirect patients to their own GP when they contact 111 “in hours”?</a:t>
            </a:r>
            <a:r>
              <a:rPr lang="en-GB" dirty="0"/>
              <a:t>	</a:t>
            </a:r>
          </a:p>
        </p:txBody>
      </p:sp>
      <p:sp>
        <p:nvSpPr>
          <p:cNvPr id="4" name="TextBox 3">
            <a:extLst>
              <a:ext uri="{FF2B5EF4-FFF2-40B4-BE49-F238E27FC236}">
                <a16:creationId xmlns:a16="http://schemas.microsoft.com/office/drawing/2014/main" id="{F296DC80-53AC-4B16-8032-EE250374D131}"/>
              </a:ext>
            </a:extLst>
          </p:cNvPr>
          <p:cNvSpPr txBox="1"/>
          <p:nvPr/>
        </p:nvSpPr>
        <p:spPr>
          <a:xfrm>
            <a:off x="507043" y="2341715"/>
            <a:ext cx="10308921" cy="3293209"/>
          </a:xfrm>
          <a:prstGeom prst="rect">
            <a:avLst/>
          </a:prstGeom>
          <a:solidFill>
            <a:schemeClr val="accent6">
              <a:lumMod val="20000"/>
              <a:lumOff val="80000"/>
            </a:schemeClr>
          </a:solidFill>
        </p:spPr>
        <p:txBody>
          <a:bodyPr wrap="square" rtlCol="0">
            <a:spAutoFit/>
          </a:bodyPr>
          <a:lstStyle/>
          <a:p>
            <a:r>
              <a:rPr lang="en-GB" sz="1600" dirty="0">
                <a:latin typeface="Arial" panose="020B0604020202020204" pitchFamily="34" charset="0"/>
                <a:cs typeface="Arial" panose="020B0604020202020204" pitchFamily="34" charset="0"/>
              </a:rPr>
              <a:t>111 receives a high number of calls daily and from these only a small percentage reaches a 999 disposition.  The national target is 10%.</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Following an assessment, for those that do not reach an ambulance response, 111 directs patients to the most appropriate primary care service. ‘In hours’ this would generally be the patients own GP, dentist, pharmacy, WIC or hospital.  111 also give home management advice.  </a:t>
            </a:r>
          </a:p>
          <a:p>
            <a:endParaRPr lang="en-GB" sz="1600" dirty="0">
              <a:latin typeface="Arial" panose="020B0604020202020204" pitchFamily="34" charset="0"/>
              <a:cs typeface="Arial" panose="020B0604020202020204" pitchFamily="34" charset="0"/>
            </a:endParaRPr>
          </a:p>
          <a:p>
            <a:r>
              <a:rPr lang="en-GB" sz="1600" dirty="0">
                <a:effectLst/>
                <a:latin typeface="Arial" panose="020B0604020202020204" pitchFamily="34" charset="0"/>
                <a:ea typeface="Times New Roman" panose="02020603050405020304" pitchFamily="18" charset="0"/>
                <a:cs typeface="Arial" panose="020B0604020202020204" pitchFamily="34" charset="0"/>
              </a:rPr>
              <a:t>111 have access to direct book appointments (telephone consultation only) for most GP surgeries.</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If a patient rings 111 it would be unsafe to refer a patient to their GP without assessing, even if the patient feels their own GP is most appropriate, it may be that their symptoms are actually more or less urgent.</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Ambulances are only requested should symptoms dictate it.</a:t>
            </a:r>
          </a:p>
        </p:txBody>
      </p:sp>
    </p:spTree>
    <p:extLst>
      <p:ext uri="{BB962C8B-B14F-4D97-AF65-F5344CB8AC3E}">
        <p14:creationId xmlns:p14="http://schemas.microsoft.com/office/powerpoint/2010/main" val="1969473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B93031-6924-4788-8093-CB01FDA7D9A8}"/>
              </a:ext>
            </a:extLst>
          </p:cNvPr>
          <p:cNvSpPr>
            <a:spLocks noGrp="1"/>
          </p:cNvSpPr>
          <p:nvPr>
            <p:ph type="title"/>
          </p:nvPr>
        </p:nvSpPr>
        <p:spPr/>
        <p:txBody>
          <a:bodyPr/>
          <a:lstStyle/>
          <a:p>
            <a:r>
              <a:rPr lang="en-GB" dirty="0">
                <a:solidFill>
                  <a:srgbClr val="006747"/>
                </a:solidFill>
              </a:rPr>
              <a:t>What Next? </a:t>
            </a:r>
          </a:p>
        </p:txBody>
      </p:sp>
      <p:sp>
        <p:nvSpPr>
          <p:cNvPr id="7" name="TextBox 6">
            <a:extLst>
              <a:ext uri="{FF2B5EF4-FFF2-40B4-BE49-F238E27FC236}">
                <a16:creationId xmlns:a16="http://schemas.microsoft.com/office/drawing/2014/main" id="{5B676DC3-4479-4344-B38E-78C781F03057}"/>
              </a:ext>
            </a:extLst>
          </p:cNvPr>
          <p:cNvSpPr txBox="1"/>
          <p:nvPr/>
        </p:nvSpPr>
        <p:spPr>
          <a:xfrm>
            <a:off x="838200" y="1788482"/>
            <a:ext cx="8480120" cy="3416320"/>
          </a:xfrm>
          <a:prstGeom prst="rect">
            <a:avLst/>
          </a:prstGeom>
          <a:solidFill>
            <a:schemeClr val="accent6">
              <a:lumMod val="20000"/>
              <a:lumOff val="80000"/>
            </a:schemeClr>
          </a:solidFill>
        </p:spPr>
        <p:txBody>
          <a:bodyPr wrap="square" rtlCol="0">
            <a:spAutoFit/>
          </a:bodyPr>
          <a:lstStyle/>
          <a:p>
            <a:r>
              <a:rPr lang="en-GB" dirty="0">
                <a:latin typeface="Arial" panose="020B0604020202020204" pitchFamily="34" charset="0"/>
                <a:cs typeface="Arial" panose="020B0604020202020204" pitchFamily="34" charset="0"/>
              </a:rPr>
              <a:t>EEAST is work collaboratively with all 111 providers and hopes to provide more integrated working across the organisations, this may include observational shifts with the providers.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are also working on a system that will allows EEAST clinicians to view all of the 111 notes associated with the call you are allocated to.</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will continue to review all the 111 calls highlighted by crews for clinical appropriateness and work with providers in order to ensure that feedback to 111 staff and EEAST clinicians is undertaken.</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We would like to thank you for your continuing support</a:t>
            </a:r>
          </a:p>
        </p:txBody>
      </p:sp>
    </p:spTree>
    <p:extLst>
      <p:ext uri="{BB962C8B-B14F-4D97-AF65-F5344CB8AC3E}">
        <p14:creationId xmlns:p14="http://schemas.microsoft.com/office/powerpoint/2010/main" val="2794111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DD9BA-E9D6-432B-A8F4-DB5327348AF2}"/>
              </a:ext>
            </a:extLst>
          </p:cNvPr>
          <p:cNvSpPr>
            <a:spLocks noGrp="1"/>
          </p:cNvSpPr>
          <p:nvPr>
            <p:ph type="ctrTitle"/>
          </p:nvPr>
        </p:nvSpPr>
        <p:spPr>
          <a:xfrm>
            <a:off x="297365" y="478767"/>
            <a:ext cx="6207832" cy="913444"/>
          </a:xfrm>
        </p:spPr>
        <p:txBody>
          <a:bodyPr>
            <a:normAutofit fontScale="90000"/>
          </a:bodyPr>
          <a:lstStyle/>
          <a:p>
            <a:r>
              <a:rPr lang="en-GB" dirty="0">
                <a:solidFill>
                  <a:srgbClr val="006747"/>
                </a:solidFill>
              </a:rPr>
              <a:t>111 Myth Busting – Overview </a:t>
            </a:r>
            <a:r>
              <a:rPr lang="en-GB" dirty="0"/>
              <a:t>	</a:t>
            </a:r>
          </a:p>
        </p:txBody>
      </p:sp>
      <p:sp>
        <p:nvSpPr>
          <p:cNvPr id="4" name="TextBox 3">
            <a:extLst>
              <a:ext uri="{FF2B5EF4-FFF2-40B4-BE49-F238E27FC236}">
                <a16:creationId xmlns:a16="http://schemas.microsoft.com/office/drawing/2014/main" id="{6549E031-4C95-4718-A548-F314200790EF}"/>
              </a:ext>
            </a:extLst>
          </p:cNvPr>
          <p:cNvSpPr txBox="1"/>
          <p:nvPr/>
        </p:nvSpPr>
        <p:spPr>
          <a:xfrm>
            <a:off x="297365" y="2218665"/>
            <a:ext cx="11010378" cy="3416320"/>
          </a:xfrm>
          <a:prstGeom prst="rect">
            <a:avLst/>
          </a:prstGeom>
          <a:solidFill>
            <a:schemeClr val="accent6">
              <a:lumMod val="20000"/>
              <a:lumOff val="80000"/>
            </a:schemeClr>
          </a:solidFill>
        </p:spPr>
        <p:txBody>
          <a:bodyPr wrap="square" rtlCol="0">
            <a:spAutoFit/>
          </a:bodyPr>
          <a:lstStyle/>
          <a:p>
            <a:r>
              <a:rPr lang="en-GB" dirty="0">
                <a:latin typeface="Arial" panose="020B0604020202020204" pitchFamily="34" charset="0"/>
                <a:cs typeface="Arial" panose="020B0604020202020204" pitchFamily="34" charset="0"/>
              </a:rPr>
              <a:t>It is commonly thought, throughout the Ambulance Service, that relations with 111 are not always positive, so behind the scenes a small team from EEAST is trying to change this.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aim is to create a positive, learning culture and better understanding between the 111 Providers and EEAST.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Members of operational staff, clinical team and ECAT started undertaking 111 reviews a few years ago and now have monthly review calls with all of the 111 providers within EEAST.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meetings involve end to end reviews of individual calls and any learning identified is fed back between organisations and staff. LOM’s/HALO’s and frontline staff are now also invited to these meetings to gain a better understanding of how 111 &amp; EEAST work together.</a:t>
            </a:r>
          </a:p>
        </p:txBody>
      </p:sp>
    </p:spTree>
    <p:extLst>
      <p:ext uri="{BB962C8B-B14F-4D97-AF65-F5344CB8AC3E}">
        <p14:creationId xmlns:p14="http://schemas.microsoft.com/office/powerpoint/2010/main" val="1938783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Your feedback matters! image&#10;">
            <a:extLst>
              <a:ext uri="{FF2B5EF4-FFF2-40B4-BE49-F238E27FC236}">
                <a16:creationId xmlns:a16="http://schemas.microsoft.com/office/drawing/2014/main" id="{EC5A5287-0B4F-49EE-A9F2-DA96E911514B}"/>
              </a:ext>
            </a:extLst>
          </p:cNvPr>
          <p:cNvPicPr>
            <a:picLocks noChangeAspect="1"/>
          </p:cNvPicPr>
          <p:nvPr/>
        </p:nvPicPr>
        <p:blipFill>
          <a:blip r:embed="rId2"/>
          <a:stretch>
            <a:fillRect/>
          </a:stretch>
        </p:blipFill>
        <p:spPr>
          <a:xfrm>
            <a:off x="294376" y="297297"/>
            <a:ext cx="4114800" cy="1628775"/>
          </a:xfrm>
          <a:prstGeom prst="rect">
            <a:avLst/>
          </a:prstGeom>
          <a:ln>
            <a:solidFill>
              <a:schemeClr val="accent6">
                <a:lumMod val="75000"/>
              </a:schemeClr>
            </a:solidFill>
          </a:ln>
        </p:spPr>
      </p:pic>
      <p:sp>
        <p:nvSpPr>
          <p:cNvPr id="7" name="TextBox 6">
            <a:extLst>
              <a:ext uri="{FF2B5EF4-FFF2-40B4-BE49-F238E27FC236}">
                <a16:creationId xmlns:a16="http://schemas.microsoft.com/office/drawing/2014/main" id="{D1731FE6-90BD-4121-A5C6-606D5574F457}"/>
              </a:ext>
            </a:extLst>
          </p:cNvPr>
          <p:cNvSpPr txBox="1"/>
          <p:nvPr/>
        </p:nvSpPr>
        <p:spPr>
          <a:xfrm>
            <a:off x="294376" y="2655518"/>
            <a:ext cx="10603268" cy="1846659"/>
          </a:xfrm>
          <a:prstGeom prst="rect">
            <a:avLst/>
          </a:prstGeom>
          <a:solidFill>
            <a:schemeClr val="accent6">
              <a:lumMod val="20000"/>
              <a:lumOff val="80000"/>
            </a:schemeClr>
          </a:solidFill>
        </p:spPr>
        <p:txBody>
          <a:bodyPr wrap="square" rtlCol="0">
            <a:spAutoFit/>
          </a:bodyPr>
          <a:lstStyle/>
          <a:p>
            <a:r>
              <a:rPr lang="en-GB" sz="2400" dirty="0">
                <a:latin typeface="Arial" panose="020B0604020202020204" pitchFamily="34" charset="0"/>
                <a:cs typeface="Arial" panose="020B0604020202020204" pitchFamily="34" charset="0"/>
              </a:rPr>
              <a:t>This engagement with 111 has already resulted in positive change.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We asked all 111 providers to ask patient/callers to wear a mask when crews arrive.  111 have now added this to their closing statement.</a:t>
            </a:r>
          </a:p>
          <a:p>
            <a:endParaRPr lang="en-GB" dirty="0"/>
          </a:p>
        </p:txBody>
      </p:sp>
      <p:sp>
        <p:nvSpPr>
          <p:cNvPr id="8" name="TextBox 7">
            <a:extLst>
              <a:ext uri="{FF2B5EF4-FFF2-40B4-BE49-F238E27FC236}">
                <a16:creationId xmlns:a16="http://schemas.microsoft.com/office/drawing/2014/main" id="{8B44A46B-1407-4D53-A804-41354C2311AC}"/>
              </a:ext>
            </a:extLst>
          </p:cNvPr>
          <p:cNvSpPr txBox="1"/>
          <p:nvPr/>
        </p:nvSpPr>
        <p:spPr>
          <a:xfrm>
            <a:off x="294376" y="4734838"/>
            <a:ext cx="10603268" cy="830997"/>
          </a:xfrm>
          <a:prstGeom prst="rect">
            <a:avLst/>
          </a:prstGeom>
          <a:solidFill>
            <a:schemeClr val="accent6">
              <a:lumMod val="60000"/>
              <a:lumOff val="40000"/>
            </a:schemeClr>
          </a:solidFill>
        </p:spPr>
        <p:txBody>
          <a:bodyPr wrap="square" rtlCol="0">
            <a:spAutoFit/>
          </a:bodyPr>
          <a:lstStyle/>
          <a:p>
            <a:r>
              <a:rPr lang="en-GB" sz="2400" dirty="0">
                <a:latin typeface="Arial" panose="020B0604020202020204" pitchFamily="34" charset="0"/>
                <a:cs typeface="Arial" panose="020B0604020202020204" pitchFamily="34" charset="0"/>
              </a:rPr>
              <a:t>We asked crews ‘what information would you like to know about 111?’  The next few slides are your questions and the responses from 111.</a:t>
            </a:r>
          </a:p>
        </p:txBody>
      </p:sp>
    </p:spTree>
    <p:extLst>
      <p:ext uri="{BB962C8B-B14F-4D97-AF65-F5344CB8AC3E}">
        <p14:creationId xmlns:p14="http://schemas.microsoft.com/office/powerpoint/2010/main" val="1731050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E2DBE-4CD8-4193-B415-62897B24DFDC}"/>
              </a:ext>
            </a:extLst>
          </p:cNvPr>
          <p:cNvSpPr>
            <a:spLocks noGrp="1"/>
          </p:cNvSpPr>
          <p:nvPr>
            <p:ph type="ctrTitle"/>
          </p:nvPr>
        </p:nvSpPr>
        <p:spPr>
          <a:xfrm>
            <a:off x="385047" y="398783"/>
            <a:ext cx="6207832" cy="913444"/>
          </a:xfrm>
        </p:spPr>
        <p:txBody>
          <a:bodyPr/>
          <a:lstStyle/>
          <a:p>
            <a:r>
              <a:rPr lang="en-GB" dirty="0">
                <a:solidFill>
                  <a:srgbClr val="006747"/>
                </a:solidFill>
              </a:rPr>
              <a:t>Map of 111 providers </a:t>
            </a:r>
          </a:p>
        </p:txBody>
      </p:sp>
      <p:pic>
        <p:nvPicPr>
          <p:cNvPr id="6" name="Picture 5">
            <a:extLst>
              <a:ext uri="{FF2B5EF4-FFF2-40B4-BE49-F238E27FC236}">
                <a16:creationId xmlns:a16="http://schemas.microsoft.com/office/drawing/2014/main" id="{46E67416-862A-46A4-99FC-63CC1393F224}"/>
              </a:ext>
            </a:extLst>
          </p:cNvPr>
          <p:cNvPicPr>
            <a:picLocks noChangeAspect="1"/>
          </p:cNvPicPr>
          <p:nvPr/>
        </p:nvPicPr>
        <p:blipFill>
          <a:blip r:embed="rId2"/>
          <a:stretch>
            <a:fillRect/>
          </a:stretch>
        </p:blipFill>
        <p:spPr>
          <a:xfrm>
            <a:off x="5901419" y="1559379"/>
            <a:ext cx="4462635" cy="4343400"/>
          </a:xfrm>
          <a:prstGeom prst="rect">
            <a:avLst/>
          </a:prstGeom>
        </p:spPr>
      </p:pic>
      <p:sp>
        <p:nvSpPr>
          <p:cNvPr id="7" name="TextBox 6">
            <a:extLst>
              <a:ext uri="{FF2B5EF4-FFF2-40B4-BE49-F238E27FC236}">
                <a16:creationId xmlns:a16="http://schemas.microsoft.com/office/drawing/2014/main" id="{8032CD4C-227E-4103-AEC5-ACEEB7E6B704}"/>
              </a:ext>
            </a:extLst>
          </p:cNvPr>
          <p:cNvSpPr txBox="1"/>
          <p:nvPr/>
        </p:nvSpPr>
        <p:spPr>
          <a:xfrm>
            <a:off x="515140" y="1457325"/>
            <a:ext cx="5153025" cy="3416320"/>
          </a:xfrm>
          <a:prstGeom prst="rect">
            <a:avLst/>
          </a:prstGeom>
          <a:solidFill>
            <a:schemeClr val="accent6">
              <a:lumMod val="20000"/>
              <a:lumOff val="80000"/>
            </a:schemeClr>
          </a:solidFill>
        </p:spPr>
        <p:txBody>
          <a:bodyPr wrap="square" rtlCol="0">
            <a:spAutoFit/>
          </a:bodyPr>
          <a:lstStyle/>
          <a:p>
            <a:r>
              <a:rPr lang="en-GB" dirty="0">
                <a:latin typeface="Arial" panose="020B0604020202020204" pitchFamily="34" charset="0"/>
                <a:cs typeface="Arial" panose="020B0604020202020204" pitchFamily="34" charset="0"/>
              </a:rPr>
              <a:t>IC24 Norfolk covers Great Yarmouth and Waveney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IC24 South Essex covers South East Essex and Mid Essex</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HUC covers Hertfordshire, Cambridge, Peterborough Luton, Bedfordshire and West Essex</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Practice Plus covers Suffolk and North Essex.</a:t>
            </a:r>
          </a:p>
          <a:p>
            <a:endParaRPr lang="en-GB" dirty="0"/>
          </a:p>
        </p:txBody>
      </p:sp>
      <p:cxnSp>
        <p:nvCxnSpPr>
          <p:cNvPr id="9" name="Straight Arrow Connector 8">
            <a:extLst>
              <a:ext uri="{FF2B5EF4-FFF2-40B4-BE49-F238E27FC236}">
                <a16:creationId xmlns:a16="http://schemas.microsoft.com/office/drawing/2014/main" id="{DE4C5F4B-8082-4036-BA2C-7C79D9AA7398}"/>
              </a:ext>
            </a:extLst>
          </p:cNvPr>
          <p:cNvCxnSpPr/>
          <p:nvPr/>
        </p:nvCxnSpPr>
        <p:spPr>
          <a:xfrm>
            <a:off x="5276850" y="2038350"/>
            <a:ext cx="4152900" cy="54292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DC3B6F82-B830-4614-B40C-69F94681C5A8}"/>
              </a:ext>
            </a:extLst>
          </p:cNvPr>
          <p:cNvCxnSpPr/>
          <p:nvPr/>
        </p:nvCxnSpPr>
        <p:spPr>
          <a:xfrm>
            <a:off x="5343525" y="2581275"/>
            <a:ext cx="3267075" cy="202882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a:extLst>
              <a:ext uri="{FF2B5EF4-FFF2-40B4-BE49-F238E27FC236}">
                <a16:creationId xmlns:a16="http://schemas.microsoft.com/office/drawing/2014/main" id="{898BBB96-3984-4A9B-994D-C4D6CB85642C}"/>
              </a:ext>
            </a:extLst>
          </p:cNvPr>
          <p:cNvCxnSpPr>
            <a:cxnSpLocks/>
          </p:cNvCxnSpPr>
          <p:nvPr/>
        </p:nvCxnSpPr>
        <p:spPr>
          <a:xfrm>
            <a:off x="5545129" y="3455193"/>
            <a:ext cx="233362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1D54E758-E82E-43FC-9CFA-60F8842C9364}"/>
              </a:ext>
            </a:extLst>
          </p:cNvPr>
          <p:cNvCxnSpPr/>
          <p:nvPr/>
        </p:nvCxnSpPr>
        <p:spPr>
          <a:xfrm>
            <a:off x="5534025" y="3455193"/>
            <a:ext cx="925504" cy="28098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a:extLst>
              <a:ext uri="{FF2B5EF4-FFF2-40B4-BE49-F238E27FC236}">
                <a16:creationId xmlns:a16="http://schemas.microsoft.com/office/drawing/2014/main" id="{5683FAB5-68C0-4183-8F2E-5791D555EB3D}"/>
              </a:ext>
            </a:extLst>
          </p:cNvPr>
          <p:cNvCxnSpPr/>
          <p:nvPr/>
        </p:nvCxnSpPr>
        <p:spPr>
          <a:xfrm>
            <a:off x="5534025" y="3455193"/>
            <a:ext cx="1895475" cy="105968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Straight Arrow Connector 19">
            <a:extLst>
              <a:ext uri="{FF2B5EF4-FFF2-40B4-BE49-F238E27FC236}">
                <a16:creationId xmlns:a16="http://schemas.microsoft.com/office/drawing/2014/main" id="{60E40A8E-75DC-4B3F-88D0-030E788E2825}"/>
              </a:ext>
            </a:extLst>
          </p:cNvPr>
          <p:cNvCxnSpPr/>
          <p:nvPr/>
        </p:nvCxnSpPr>
        <p:spPr>
          <a:xfrm flipV="1">
            <a:off x="4791075" y="3736181"/>
            <a:ext cx="5191125" cy="502444"/>
          </a:xfrm>
          <a:prstGeom prst="straightConnector1">
            <a:avLst/>
          </a:prstGeom>
          <a:ln>
            <a:solidFill>
              <a:srgbClr val="7030A0"/>
            </a:solidFill>
            <a:tailEnd type="triangle"/>
          </a:ln>
        </p:spPr>
        <p:style>
          <a:lnRef idx="3">
            <a:schemeClr val="accent1"/>
          </a:lnRef>
          <a:fillRef idx="0">
            <a:schemeClr val="accent1"/>
          </a:fillRef>
          <a:effectRef idx="2">
            <a:schemeClr val="accent1"/>
          </a:effectRef>
          <a:fontRef idx="minor">
            <a:schemeClr val="tx1"/>
          </a:fontRef>
        </p:style>
      </p:cxnSp>
      <p:cxnSp>
        <p:nvCxnSpPr>
          <p:cNvPr id="22" name="Straight Arrow Connector 21">
            <a:extLst>
              <a:ext uri="{FF2B5EF4-FFF2-40B4-BE49-F238E27FC236}">
                <a16:creationId xmlns:a16="http://schemas.microsoft.com/office/drawing/2014/main" id="{4A983E44-92D7-48DE-8AA7-16FB037A31E7}"/>
              </a:ext>
            </a:extLst>
          </p:cNvPr>
          <p:cNvCxnSpPr>
            <a:cxnSpLocks/>
          </p:cNvCxnSpPr>
          <p:nvPr/>
        </p:nvCxnSpPr>
        <p:spPr>
          <a:xfrm>
            <a:off x="4791075" y="4238625"/>
            <a:ext cx="4733925" cy="23654"/>
          </a:xfrm>
          <a:prstGeom prst="straightConnector1">
            <a:avLst/>
          </a:prstGeom>
          <a:ln>
            <a:solidFill>
              <a:srgbClr val="7030A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2815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F104C1-7EEB-47D0-82C9-280A63391D06}"/>
              </a:ext>
            </a:extLst>
          </p:cNvPr>
          <p:cNvSpPr>
            <a:spLocks noGrp="1"/>
          </p:cNvSpPr>
          <p:nvPr>
            <p:ph idx="13"/>
          </p:nvPr>
        </p:nvSpPr>
        <p:spPr>
          <a:xfrm>
            <a:off x="845832" y="1399827"/>
            <a:ext cx="10529834" cy="4058346"/>
          </a:xfrm>
        </p:spPr>
        <p:txBody>
          <a:bodyPr/>
          <a:lstStyle/>
          <a:p>
            <a:endParaRPr lang="en-GB" dirty="0">
              <a:solidFill>
                <a:schemeClr val="tx1"/>
              </a:solidFill>
            </a:endParaRPr>
          </a:p>
        </p:txBody>
      </p:sp>
      <p:sp>
        <p:nvSpPr>
          <p:cNvPr id="3" name="Title 2">
            <a:extLst>
              <a:ext uri="{FF2B5EF4-FFF2-40B4-BE49-F238E27FC236}">
                <a16:creationId xmlns:a16="http://schemas.microsoft.com/office/drawing/2014/main" id="{4AAE5E05-2180-447E-B089-5B3A9C8AF344}"/>
              </a:ext>
            </a:extLst>
          </p:cNvPr>
          <p:cNvSpPr>
            <a:spLocks noGrp="1"/>
          </p:cNvSpPr>
          <p:nvPr>
            <p:ph type="title"/>
          </p:nvPr>
        </p:nvSpPr>
        <p:spPr>
          <a:xfrm>
            <a:off x="838200" y="518984"/>
            <a:ext cx="8016099" cy="796819"/>
          </a:xfrm>
        </p:spPr>
        <p:txBody>
          <a:bodyPr/>
          <a:lstStyle/>
          <a:p>
            <a:r>
              <a:rPr lang="en-GB" dirty="0">
                <a:solidFill>
                  <a:srgbClr val="006747"/>
                </a:solidFill>
              </a:rPr>
              <a:t>What Grade are 111 Clinicians?</a:t>
            </a:r>
          </a:p>
        </p:txBody>
      </p:sp>
      <p:sp>
        <p:nvSpPr>
          <p:cNvPr id="4" name="Rectangle 3">
            <a:extLst>
              <a:ext uri="{FF2B5EF4-FFF2-40B4-BE49-F238E27FC236}">
                <a16:creationId xmlns:a16="http://schemas.microsoft.com/office/drawing/2014/main" id="{4B96DA08-51B0-4214-825B-F145AFFFC5A2}"/>
              </a:ext>
            </a:extLst>
          </p:cNvPr>
          <p:cNvSpPr/>
          <p:nvPr/>
        </p:nvSpPr>
        <p:spPr>
          <a:xfrm>
            <a:off x="792321" y="1386249"/>
            <a:ext cx="3312649" cy="443352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GB" b="1" dirty="0">
              <a:ln w="22225">
                <a:solidFill>
                  <a:schemeClr val="accent2"/>
                </a:solidFill>
                <a:prstDash val="solid"/>
              </a:ln>
              <a:solidFill>
                <a:schemeClr val="accent2">
                  <a:lumMod val="40000"/>
                  <a:lumOff val="60000"/>
                </a:schemeClr>
              </a:solidFill>
            </a:endParaRPr>
          </a:p>
        </p:txBody>
      </p:sp>
      <p:pic>
        <p:nvPicPr>
          <p:cNvPr id="6" name="Picture 5">
            <a:extLst>
              <a:ext uri="{FF2B5EF4-FFF2-40B4-BE49-F238E27FC236}">
                <a16:creationId xmlns:a16="http://schemas.microsoft.com/office/drawing/2014/main" id="{24248ADC-6719-40BB-AB39-6EB9CD1246E4}"/>
              </a:ext>
            </a:extLst>
          </p:cNvPr>
          <p:cNvPicPr>
            <a:picLocks noChangeAspect="1"/>
          </p:cNvPicPr>
          <p:nvPr/>
        </p:nvPicPr>
        <p:blipFill>
          <a:blip r:embed="rId2"/>
          <a:stretch>
            <a:fillRect/>
          </a:stretch>
        </p:blipFill>
        <p:spPr>
          <a:xfrm>
            <a:off x="838200" y="1479097"/>
            <a:ext cx="1325530" cy="553265"/>
          </a:xfrm>
          <a:prstGeom prst="rect">
            <a:avLst/>
          </a:prstGeom>
        </p:spPr>
      </p:pic>
      <p:sp>
        <p:nvSpPr>
          <p:cNvPr id="5" name="Rectangle 4">
            <a:extLst>
              <a:ext uri="{FF2B5EF4-FFF2-40B4-BE49-F238E27FC236}">
                <a16:creationId xmlns:a16="http://schemas.microsoft.com/office/drawing/2014/main" id="{3AE4C3B9-FB9D-45F6-A825-8726F2C76284}"/>
              </a:ext>
            </a:extLst>
          </p:cNvPr>
          <p:cNvSpPr/>
          <p:nvPr/>
        </p:nvSpPr>
        <p:spPr>
          <a:xfrm>
            <a:off x="4313130" y="1399827"/>
            <a:ext cx="3369502" cy="4433525"/>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8" name="Picture 7">
            <a:extLst>
              <a:ext uri="{FF2B5EF4-FFF2-40B4-BE49-F238E27FC236}">
                <a16:creationId xmlns:a16="http://schemas.microsoft.com/office/drawing/2014/main" id="{C02AC0E1-87B4-429D-80F9-925AC4EF1874}"/>
              </a:ext>
            </a:extLst>
          </p:cNvPr>
          <p:cNvPicPr>
            <a:picLocks noChangeAspect="1"/>
          </p:cNvPicPr>
          <p:nvPr/>
        </p:nvPicPr>
        <p:blipFill>
          <a:blip r:embed="rId3"/>
          <a:stretch>
            <a:fillRect/>
          </a:stretch>
        </p:blipFill>
        <p:spPr>
          <a:xfrm>
            <a:off x="4338025" y="1462081"/>
            <a:ext cx="2238049" cy="726893"/>
          </a:xfrm>
          <a:prstGeom prst="rect">
            <a:avLst/>
          </a:prstGeom>
        </p:spPr>
      </p:pic>
      <p:sp>
        <p:nvSpPr>
          <p:cNvPr id="9" name="Rectangle 8">
            <a:extLst>
              <a:ext uri="{FF2B5EF4-FFF2-40B4-BE49-F238E27FC236}">
                <a16:creationId xmlns:a16="http://schemas.microsoft.com/office/drawing/2014/main" id="{A4A0AB8A-6EFB-45F1-87AE-FB2054F2C99B}"/>
              </a:ext>
            </a:extLst>
          </p:cNvPr>
          <p:cNvSpPr/>
          <p:nvPr/>
        </p:nvSpPr>
        <p:spPr>
          <a:xfrm>
            <a:off x="7878871" y="1404369"/>
            <a:ext cx="3474929" cy="4419948"/>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1" name="Picture 10">
            <a:extLst>
              <a:ext uri="{FF2B5EF4-FFF2-40B4-BE49-F238E27FC236}">
                <a16:creationId xmlns:a16="http://schemas.microsoft.com/office/drawing/2014/main" id="{B3D8E270-5722-4C52-A8F2-D5CF0D62698A}"/>
              </a:ext>
            </a:extLst>
          </p:cNvPr>
          <p:cNvPicPr>
            <a:picLocks noChangeAspect="1"/>
          </p:cNvPicPr>
          <p:nvPr/>
        </p:nvPicPr>
        <p:blipFill>
          <a:blip r:embed="rId4"/>
          <a:stretch>
            <a:fillRect/>
          </a:stretch>
        </p:blipFill>
        <p:spPr>
          <a:xfrm>
            <a:off x="8013499" y="1422126"/>
            <a:ext cx="1010433" cy="964887"/>
          </a:xfrm>
          <a:prstGeom prst="rect">
            <a:avLst/>
          </a:prstGeom>
        </p:spPr>
      </p:pic>
      <p:sp>
        <p:nvSpPr>
          <p:cNvPr id="12" name="TextBox 11">
            <a:extLst>
              <a:ext uri="{FF2B5EF4-FFF2-40B4-BE49-F238E27FC236}">
                <a16:creationId xmlns:a16="http://schemas.microsoft.com/office/drawing/2014/main" id="{2F309C95-39D2-4B3B-B8DB-03AC32C419E4}"/>
              </a:ext>
            </a:extLst>
          </p:cNvPr>
          <p:cNvSpPr txBox="1"/>
          <p:nvPr/>
        </p:nvSpPr>
        <p:spPr>
          <a:xfrm>
            <a:off x="878467" y="2121123"/>
            <a:ext cx="3110952" cy="3046988"/>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Clinicians are equivalent to Band 6 on Agenda for Change.  All clinicians must have had at least two years post qualification experience including recent acute or extensive primary care experience. IC24 have paediatric nurses who triage patients under 16yrs. They do not work 24hrs but work when we have the highest number of paediatric calls. </a:t>
            </a:r>
          </a:p>
        </p:txBody>
      </p:sp>
      <p:sp>
        <p:nvSpPr>
          <p:cNvPr id="13" name="TextBox 12">
            <a:extLst>
              <a:ext uri="{FF2B5EF4-FFF2-40B4-BE49-F238E27FC236}">
                <a16:creationId xmlns:a16="http://schemas.microsoft.com/office/drawing/2014/main" id="{B6FBD56F-3809-40FF-8872-8F275B948346}"/>
              </a:ext>
            </a:extLst>
          </p:cNvPr>
          <p:cNvSpPr txBox="1"/>
          <p:nvPr/>
        </p:nvSpPr>
        <p:spPr>
          <a:xfrm>
            <a:off x="4372285" y="2183182"/>
            <a:ext cx="3077293" cy="255454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Does not use Agenda for Change. All clinicians are paramedics who have had recent front line experience or nurses who have ideally had A&amp;E experience or extensive primary care knowledge.</a:t>
            </a:r>
          </a:p>
          <a:p>
            <a:r>
              <a:rPr lang="en-GB" sz="1600" dirty="0">
                <a:latin typeface="Arial" panose="020B0604020202020204" pitchFamily="34" charset="0"/>
                <a:cs typeface="Arial" panose="020B0604020202020204" pitchFamily="34" charset="0"/>
              </a:rPr>
              <a:t>They also have Dental Nurses, Mental Health Nurses, Pharmacists, ANPs and GPs.</a:t>
            </a:r>
          </a:p>
        </p:txBody>
      </p:sp>
      <p:sp>
        <p:nvSpPr>
          <p:cNvPr id="14" name="TextBox 13">
            <a:extLst>
              <a:ext uri="{FF2B5EF4-FFF2-40B4-BE49-F238E27FC236}">
                <a16:creationId xmlns:a16="http://schemas.microsoft.com/office/drawing/2014/main" id="{436BFF09-A197-4C86-A9D4-2FB322D78B3A}"/>
              </a:ext>
            </a:extLst>
          </p:cNvPr>
          <p:cNvSpPr txBox="1"/>
          <p:nvPr/>
        </p:nvSpPr>
        <p:spPr>
          <a:xfrm>
            <a:off x="7902758" y="2429025"/>
            <a:ext cx="3127331" cy="1077218"/>
          </a:xfrm>
          <a:prstGeom prst="rect">
            <a:avLst/>
          </a:prstGeom>
          <a:noFill/>
          <a:ln>
            <a:solidFill>
              <a:schemeClr val="bg1"/>
            </a:solidFill>
          </a:ln>
        </p:spPr>
        <p:txBody>
          <a:bodyPr wrap="square" rtlCol="0">
            <a:spAutoFit/>
          </a:bodyPr>
          <a:lstStyle/>
          <a:p>
            <a:r>
              <a:rPr lang="en-GB" sz="1600" dirty="0">
                <a:latin typeface="Arial" panose="020B0604020202020204" pitchFamily="34" charset="0"/>
                <a:cs typeface="Arial" panose="020B0604020202020204" pitchFamily="34" charset="0"/>
              </a:rPr>
              <a:t>Does not use Agenda for Change. All clinicians are nurses or paramedics who have recent front line experience.</a:t>
            </a:r>
          </a:p>
        </p:txBody>
      </p:sp>
    </p:spTree>
    <p:extLst>
      <p:ext uri="{BB962C8B-B14F-4D97-AF65-F5344CB8AC3E}">
        <p14:creationId xmlns:p14="http://schemas.microsoft.com/office/powerpoint/2010/main" val="344867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ppt_x"/>
                                          </p:val>
                                        </p:tav>
                                        <p:tav tm="100000">
                                          <p:val>
                                            <p:strVal val="#ppt_x"/>
                                          </p:val>
                                        </p:tav>
                                      </p:tavLst>
                                    </p:anim>
                                    <p:anim calcmode="lin" valueType="num">
                                      <p:cBhvr additive="base">
                                        <p:cTn id="8" dur="25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25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250" fill="hold"/>
                                        <p:tgtEl>
                                          <p:spTgt spid="5"/>
                                        </p:tgtEl>
                                        <p:attrNameLst>
                                          <p:attrName>ppt_x</p:attrName>
                                        </p:attrNameLst>
                                      </p:cBhvr>
                                      <p:tavLst>
                                        <p:tav tm="0">
                                          <p:val>
                                            <p:strVal val="#ppt_x"/>
                                          </p:val>
                                        </p:tav>
                                        <p:tav tm="100000">
                                          <p:val>
                                            <p:strVal val="#ppt_x"/>
                                          </p:val>
                                        </p:tav>
                                      </p:tavLst>
                                    </p:anim>
                                    <p:anim calcmode="lin" valueType="num">
                                      <p:cBhvr additive="base">
                                        <p:cTn id="21" dur="25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 fill="hold"/>
                                        <p:tgtEl>
                                          <p:spTgt spid="13"/>
                                        </p:tgtEl>
                                        <p:attrNameLst>
                                          <p:attrName>ppt_x</p:attrName>
                                        </p:attrNameLst>
                                      </p:cBhvr>
                                      <p:tavLst>
                                        <p:tav tm="0">
                                          <p:val>
                                            <p:strVal val="#ppt_x"/>
                                          </p:val>
                                        </p:tav>
                                        <p:tav tm="100000">
                                          <p:val>
                                            <p:strVal val="#ppt_x"/>
                                          </p:val>
                                        </p:tav>
                                      </p:tavLst>
                                    </p:anim>
                                    <p:anim calcmode="lin" valueType="num">
                                      <p:cBhvr additive="base">
                                        <p:cTn id="30" dur="10" fill="hold"/>
                                        <p:tgtEl>
                                          <p:spTgt spid="13"/>
                                        </p:tgtEl>
                                        <p:attrNameLst>
                                          <p:attrName>ppt_y</p:attrName>
                                        </p:attrNameLst>
                                      </p:cBhvr>
                                      <p:tavLst>
                                        <p:tav tm="0">
                                          <p:val>
                                            <p:strVal val="1+#ppt_h/2"/>
                                          </p:val>
                                        </p:tav>
                                        <p:tav tm="100000">
                                          <p:val>
                                            <p:strVal val="#ppt_y"/>
                                          </p:val>
                                        </p:tav>
                                      </p:tavLst>
                                    </p:anim>
                                  </p:childTnLst>
                                </p:cTn>
                              </p:par>
                            </p:childTnLst>
                          </p:cTn>
                        </p:par>
                        <p:par>
                          <p:cTn id="31" fill="hold">
                            <p:stCondLst>
                              <p:cond delay="1010"/>
                            </p:stCondLst>
                            <p:childTnLst>
                              <p:par>
                                <p:cTn id="32" presetID="2" presetClass="entr" presetSubtype="4"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250" fill="hold"/>
                                        <p:tgtEl>
                                          <p:spTgt spid="9"/>
                                        </p:tgtEl>
                                        <p:attrNameLst>
                                          <p:attrName>ppt_x</p:attrName>
                                        </p:attrNameLst>
                                      </p:cBhvr>
                                      <p:tavLst>
                                        <p:tav tm="0">
                                          <p:val>
                                            <p:strVal val="#ppt_x"/>
                                          </p:val>
                                        </p:tav>
                                        <p:tav tm="100000">
                                          <p:val>
                                            <p:strVal val="#ppt_x"/>
                                          </p:val>
                                        </p:tav>
                                      </p:tavLst>
                                    </p:anim>
                                    <p:anim calcmode="lin" valueType="num">
                                      <p:cBhvr additive="base">
                                        <p:cTn id="35" dur="25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10" fill="hold"/>
                                        <p:tgtEl>
                                          <p:spTgt spid="14"/>
                                        </p:tgtEl>
                                        <p:attrNameLst>
                                          <p:attrName>ppt_x</p:attrName>
                                        </p:attrNameLst>
                                      </p:cBhvr>
                                      <p:tavLst>
                                        <p:tav tm="0">
                                          <p:val>
                                            <p:strVal val="#ppt_x"/>
                                          </p:val>
                                        </p:tav>
                                        <p:tav tm="100000">
                                          <p:val>
                                            <p:strVal val="#ppt_x"/>
                                          </p:val>
                                        </p:tav>
                                      </p:tavLst>
                                    </p:anim>
                                    <p:anim calcmode="lin" valueType="num">
                                      <p:cBhvr additive="base">
                                        <p:cTn id="43" dur="1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2" grpId="0"/>
      <p:bldP spid="13"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DE313553-FA6A-4EA0-828C-2065EA6263EE}"/>
              </a:ext>
            </a:extLst>
          </p:cNvPr>
          <p:cNvPicPr>
            <a:picLocks noGrp="1" noChangeAspect="1"/>
          </p:cNvPicPr>
          <p:nvPr>
            <p:ph idx="13"/>
          </p:nvPr>
        </p:nvPicPr>
        <p:blipFill>
          <a:blip r:embed="rId2"/>
          <a:stretch>
            <a:fillRect/>
          </a:stretch>
        </p:blipFill>
        <p:spPr>
          <a:xfrm>
            <a:off x="580602" y="1315802"/>
            <a:ext cx="1509150" cy="1439923"/>
          </a:xfrm>
        </p:spPr>
      </p:pic>
      <p:sp>
        <p:nvSpPr>
          <p:cNvPr id="3" name="Title 2">
            <a:extLst>
              <a:ext uri="{FF2B5EF4-FFF2-40B4-BE49-F238E27FC236}">
                <a16:creationId xmlns:a16="http://schemas.microsoft.com/office/drawing/2014/main" id="{4AAE5E05-2180-447E-B089-5B3A9C8AF344}"/>
              </a:ext>
            </a:extLst>
          </p:cNvPr>
          <p:cNvSpPr>
            <a:spLocks noGrp="1"/>
          </p:cNvSpPr>
          <p:nvPr>
            <p:ph type="title"/>
          </p:nvPr>
        </p:nvSpPr>
        <p:spPr>
          <a:xfrm>
            <a:off x="838200" y="518984"/>
            <a:ext cx="8016099" cy="796819"/>
          </a:xfrm>
        </p:spPr>
        <p:txBody>
          <a:bodyPr/>
          <a:lstStyle/>
          <a:p>
            <a:r>
              <a:rPr lang="en-GB" dirty="0">
                <a:solidFill>
                  <a:srgbClr val="006747"/>
                </a:solidFill>
              </a:rPr>
              <a:t>Which Triage System Do 111 Use?</a:t>
            </a:r>
          </a:p>
        </p:txBody>
      </p:sp>
      <p:sp>
        <p:nvSpPr>
          <p:cNvPr id="15" name="TextBox 14">
            <a:extLst>
              <a:ext uri="{FF2B5EF4-FFF2-40B4-BE49-F238E27FC236}">
                <a16:creationId xmlns:a16="http://schemas.microsoft.com/office/drawing/2014/main" id="{905EA78E-E515-4551-9D6B-85C468D3FB7D}"/>
              </a:ext>
            </a:extLst>
          </p:cNvPr>
          <p:cNvSpPr txBox="1"/>
          <p:nvPr/>
        </p:nvSpPr>
        <p:spPr>
          <a:xfrm>
            <a:off x="2267211" y="1490597"/>
            <a:ext cx="8580329" cy="3536033"/>
          </a:xfrm>
          <a:prstGeom prst="rect">
            <a:avLst/>
          </a:prstGeom>
          <a:solidFill>
            <a:schemeClr val="accent6">
              <a:lumMod val="20000"/>
              <a:lumOff val="80000"/>
            </a:schemeClr>
          </a:solidFill>
        </p:spPr>
        <p:txBody>
          <a:bodyPr wrap="square" rtlCol="0">
            <a:spAutoFit/>
          </a:bodyPr>
          <a:lstStyle/>
          <a:p>
            <a:pPr>
              <a:lnSpc>
                <a:spcPct val="1070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All 111 providers and </a:t>
            </a:r>
            <a:r>
              <a:rPr lang="en-GB" dirty="0">
                <a:latin typeface="Arial" panose="020B0604020202020204" pitchFamily="34" charset="0"/>
                <a:ea typeface="Calibri" panose="020F0502020204030204" pitchFamily="34" charset="0"/>
                <a:cs typeface="Arial" panose="020B0604020202020204" pitchFamily="34" charset="0"/>
              </a:rPr>
              <a:t>some UK Ambulance Trusts </a:t>
            </a:r>
            <a:r>
              <a:rPr lang="en-GB" dirty="0">
                <a:effectLst/>
                <a:latin typeface="Arial" panose="020B0604020202020204" pitchFamily="34" charset="0"/>
                <a:ea typeface="Calibri" panose="020F0502020204030204" pitchFamily="34" charset="0"/>
                <a:cs typeface="Arial" panose="020B0604020202020204" pitchFamily="34" charset="0"/>
              </a:rPr>
              <a:t>use NHS Pathways which is a clinical algorithm tool, if appropriate it rules out immediately life threatening symptoms first.  The system is not designed to diagnose but simply to rule out.  It contains a large amount of care advice within the system.  </a:t>
            </a:r>
          </a:p>
          <a:p>
            <a:pPr>
              <a:lnSpc>
                <a:spcPct val="1070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Care advice is regularly reviewed and is based on the latest available evidence. NHS Pathways has support from the British Medical Association (BMA) and Royal Colleges involved in the delivery of urgent and emergency care. </a:t>
            </a:r>
          </a:p>
          <a:p>
            <a:pPr>
              <a:lnSpc>
                <a:spcPct val="1070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NHS Pathways is under constant review and direction by the clinical community via the independent National Clinical Governance Group. This group oversees the clinical content and ensures that only the best evidence is applied to the care of patients who are assessed using NHS Pathways.</a:t>
            </a:r>
          </a:p>
        </p:txBody>
      </p:sp>
    </p:spTree>
    <p:extLst>
      <p:ext uri="{BB962C8B-B14F-4D97-AF65-F5344CB8AC3E}">
        <p14:creationId xmlns:p14="http://schemas.microsoft.com/office/powerpoint/2010/main" val="86765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AE5E05-2180-447E-B089-5B3A9C8AF344}"/>
              </a:ext>
            </a:extLst>
          </p:cNvPr>
          <p:cNvSpPr>
            <a:spLocks noGrp="1"/>
          </p:cNvSpPr>
          <p:nvPr>
            <p:ph type="title"/>
          </p:nvPr>
        </p:nvSpPr>
        <p:spPr>
          <a:xfrm>
            <a:off x="838200" y="288099"/>
            <a:ext cx="8016099" cy="1540702"/>
          </a:xfrm>
        </p:spPr>
        <p:txBody>
          <a:bodyPr/>
          <a:lstStyle/>
          <a:p>
            <a:r>
              <a:rPr lang="en-GB" sz="2800" dirty="0">
                <a:solidFill>
                  <a:srgbClr val="006747"/>
                </a:solidFill>
              </a:rPr>
              <a:t>Are there “Red Flag” symptoms that generate an automatic response from 111 – Is there a clinician manual override like ECAT has?</a:t>
            </a:r>
            <a:r>
              <a:rPr lang="en-GB" dirty="0"/>
              <a:t>	</a:t>
            </a:r>
          </a:p>
        </p:txBody>
      </p:sp>
      <p:sp>
        <p:nvSpPr>
          <p:cNvPr id="7" name="TextBox 6">
            <a:extLst>
              <a:ext uri="{FF2B5EF4-FFF2-40B4-BE49-F238E27FC236}">
                <a16:creationId xmlns:a16="http://schemas.microsoft.com/office/drawing/2014/main" id="{E38B23D4-AD8C-495A-B8DF-852D7A4601F5}"/>
              </a:ext>
            </a:extLst>
          </p:cNvPr>
          <p:cNvSpPr txBox="1"/>
          <p:nvPr/>
        </p:nvSpPr>
        <p:spPr>
          <a:xfrm>
            <a:off x="1042270" y="2088608"/>
            <a:ext cx="10107460" cy="3001334"/>
          </a:xfrm>
          <a:prstGeom prst="rect">
            <a:avLst/>
          </a:prstGeom>
          <a:solidFill>
            <a:schemeClr val="accent6">
              <a:lumMod val="20000"/>
              <a:lumOff val="80000"/>
            </a:schemeClr>
          </a:solidFill>
        </p:spPr>
        <p:txBody>
          <a:bodyPr wrap="square" rtlCol="0">
            <a:spAutoFit/>
          </a:bodyPr>
          <a:lstStyle/>
          <a:p>
            <a:pPr lvl="0">
              <a:lnSpc>
                <a:spcPct val="150000"/>
              </a:lnSpc>
              <a:spcAft>
                <a:spcPts val="800"/>
              </a:spcAft>
            </a:pPr>
            <a:r>
              <a:rPr lang="en-GB" sz="1600" dirty="0">
                <a:latin typeface="Arial" panose="020B0604020202020204" pitchFamily="34" charset="0"/>
                <a:ea typeface="Calibri" panose="020F0502020204030204" pitchFamily="34" charset="0"/>
                <a:cs typeface="Arial" panose="020B0604020202020204" pitchFamily="34" charset="0"/>
              </a:rPr>
              <a:t>There is n</a:t>
            </a:r>
            <a:r>
              <a:rPr lang="en-GB" sz="1600" dirty="0">
                <a:effectLst/>
                <a:latin typeface="Arial" panose="020B0604020202020204" pitchFamily="34" charset="0"/>
                <a:ea typeface="Calibri" panose="020F0502020204030204" pitchFamily="34" charset="0"/>
                <a:cs typeface="Arial" panose="020B0604020202020204" pitchFamily="34" charset="0"/>
              </a:rPr>
              <a:t>o automatic response, however following an assessment if the disposition arrives at an ambulance response the ambulance is physically confirmed to dispatch.  The 111 Health Advisors (HA’s) are non-clinical and use the NHS Pathways algorithms for the triage of the patient disposition. For C1 and C2 outcomes, HA’s are advised to follow the algorithm which incorporates red flag symptoms. All C3 dispositions are passed to </a:t>
            </a:r>
            <a:r>
              <a:rPr lang="en-GB" sz="1600" dirty="0">
                <a:latin typeface="Arial" panose="020B0604020202020204" pitchFamily="34" charset="0"/>
                <a:ea typeface="Calibri" panose="020F0502020204030204" pitchFamily="34" charset="0"/>
                <a:cs typeface="Arial" panose="020B0604020202020204" pitchFamily="34" charset="0"/>
              </a:rPr>
              <a:t>clinicians for validation, if these calls are not actioned within one hour an ambulance will be automatically sent.  A</a:t>
            </a:r>
            <a:r>
              <a:rPr lang="en-GB" sz="1600" dirty="0">
                <a:effectLst/>
                <a:latin typeface="Arial" panose="020B0604020202020204" pitchFamily="34" charset="0"/>
                <a:ea typeface="Calibri" panose="020F0502020204030204" pitchFamily="34" charset="0"/>
                <a:cs typeface="Arial" panose="020B0604020202020204" pitchFamily="34" charset="0"/>
              </a:rPr>
              <a:t>ny ‘refused’ ambulance disposition are also reviewed by a clinician who can over-ride any disposition based on their history taking and using their clinical decision making.</a:t>
            </a:r>
            <a:r>
              <a:rPr lang="en-GB" sz="16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GB" sz="1600" dirty="0">
                <a:effectLst/>
                <a:latin typeface="Arial" panose="020B0604020202020204" pitchFamily="34" charset="0"/>
                <a:ea typeface="Calibri" panose="020F0502020204030204" pitchFamily="34" charset="0"/>
                <a:cs typeface="Arial" panose="020B0604020202020204" pitchFamily="34" charset="0"/>
              </a:rPr>
              <a:t>The system rules out any ABC red flags immediately, then pathway specific questions around the patients presenting complaint.</a:t>
            </a:r>
          </a:p>
        </p:txBody>
      </p:sp>
      <p:pic>
        <p:nvPicPr>
          <p:cNvPr id="4" name="Picture 3">
            <a:extLst>
              <a:ext uri="{FF2B5EF4-FFF2-40B4-BE49-F238E27FC236}">
                <a16:creationId xmlns:a16="http://schemas.microsoft.com/office/drawing/2014/main" id="{53A1112C-9C03-42B7-9784-9D3079313496}"/>
              </a:ext>
            </a:extLst>
          </p:cNvPr>
          <p:cNvPicPr>
            <a:picLocks noChangeAspect="1"/>
          </p:cNvPicPr>
          <p:nvPr/>
        </p:nvPicPr>
        <p:blipFill>
          <a:blip r:embed="rId2"/>
          <a:stretch>
            <a:fillRect/>
          </a:stretch>
        </p:blipFill>
        <p:spPr>
          <a:xfrm>
            <a:off x="8704676" y="1174208"/>
            <a:ext cx="895350" cy="914400"/>
          </a:xfrm>
          <a:prstGeom prst="rect">
            <a:avLst/>
          </a:prstGeom>
        </p:spPr>
      </p:pic>
    </p:spTree>
    <p:extLst>
      <p:ext uri="{BB962C8B-B14F-4D97-AF65-F5344CB8AC3E}">
        <p14:creationId xmlns:p14="http://schemas.microsoft.com/office/powerpoint/2010/main" val="4282617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EC2962-DF04-4B44-9B7E-9C31D42BC5F6}"/>
              </a:ext>
            </a:extLst>
          </p:cNvPr>
          <p:cNvSpPr>
            <a:spLocks noGrp="1"/>
          </p:cNvSpPr>
          <p:nvPr>
            <p:ph type="title"/>
          </p:nvPr>
        </p:nvSpPr>
        <p:spPr>
          <a:xfrm>
            <a:off x="838200" y="263048"/>
            <a:ext cx="8016099" cy="1052756"/>
          </a:xfrm>
        </p:spPr>
        <p:txBody>
          <a:bodyPr/>
          <a:lstStyle/>
          <a:p>
            <a:r>
              <a:rPr lang="en-GB" sz="3600" dirty="0">
                <a:solidFill>
                  <a:srgbClr val="006747"/>
                </a:solidFill>
              </a:rPr>
              <a:t>Is there any point in putting #111Review where do they go?</a:t>
            </a:r>
            <a:endParaRPr lang="en-GB" dirty="0">
              <a:solidFill>
                <a:srgbClr val="006747"/>
              </a:solidFill>
            </a:endParaRPr>
          </a:p>
        </p:txBody>
      </p:sp>
      <p:sp>
        <p:nvSpPr>
          <p:cNvPr id="5" name="Rectangle 4">
            <a:extLst>
              <a:ext uri="{FF2B5EF4-FFF2-40B4-BE49-F238E27FC236}">
                <a16:creationId xmlns:a16="http://schemas.microsoft.com/office/drawing/2014/main" id="{6285525C-5ED2-4077-8440-7058DE9C27A2}"/>
              </a:ext>
            </a:extLst>
          </p:cNvPr>
          <p:cNvSpPr/>
          <p:nvPr/>
        </p:nvSpPr>
        <p:spPr>
          <a:xfrm>
            <a:off x="622506" y="1535104"/>
            <a:ext cx="8397669" cy="1052756"/>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GB" sz="1600" b="1" dirty="0">
                <a:effectLst/>
                <a:latin typeface="Arial" panose="020B0604020202020204" pitchFamily="34" charset="0"/>
                <a:ea typeface="Calibri" panose="020F0502020204030204" pitchFamily="34" charset="0"/>
                <a:cs typeface="Arial" panose="020B0604020202020204" pitchFamily="34" charset="0"/>
              </a:rPr>
              <a:t>Yes, absolutely</a:t>
            </a:r>
            <a:r>
              <a:rPr lang="en-GB" sz="1600" b="1" dirty="0">
                <a:latin typeface="Arial" panose="020B0604020202020204" pitchFamily="34" charset="0"/>
                <a:ea typeface="Calibri" panose="020F0502020204030204" pitchFamily="34" charset="0"/>
                <a:cs typeface="Arial" panose="020B0604020202020204" pitchFamily="34" charset="0"/>
              </a:rPr>
              <a:t>. I</a:t>
            </a:r>
            <a:r>
              <a:rPr lang="en-GB" sz="1600" b="1" dirty="0">
                <a:effectLst/>
                <a:latin typeface="Arial" panose="020B0604020202020204" pitchFamily="34" charset="0"/>
                <a:ea typeface="Calibri" panose="020F0502020204030204" pitchFamily="34" charset="0"/>
                <a:cs typeface="Arial" panose="020B0604020202020204" pitchFamily="34" charset="0"/>
              </a:rPr>
              <a:t>f you feel there is a clinical reason for a case to be reviewed please carry on flagging these. </a:t>
            </a:r>
          </a:p>
        </p:txBody>
      </p:sp>
      <p:sp>
        <p:nvSpPr>
          <p:cNvPr id="8" name="TextBox 7">
            <a:extLst>
              <a:ext uri="{FF2B5EF4-FFF2-40B4-BE49-F238E27FC236}">
                <a16:creationId xmlns:a16="http://schemas.microsoft.com/office/drawing/2014/main" id="{A9BF576F-1AB6-48CF-A798-B60B1A2CA961}"/>
              </a:ext>
            </a:extLst>
          </p:cNvPr>
          <p:cNvSpPr txBox="1"/>
          <p:nvPr/>
        </p:nvSpPr>
        <p:spPr>
          <a:xfrm>
            <a:off x="622503" y="2823591"/>
            <a:ext cx="8397670" cy="1446550"/>
          </a:xfrm>
          <a:prstGeom prst="rect">
            <a:avLst/>
          </a:prstGeom>
          <a:solidFill>
            <a:schemeClr val="accent6">
              <a:lumMod val="20000"/>
              <a:lumOff val="80000"/>
            </a:schemeClr>
          </a:solidFill>
          <a:ln>
            <a:solidFill>
              <a:schemeClr val="accent6"/>
            </a:solidFill>
          </a:ln>
        </p:spPr>
        <p:txBody>
          <a:bodyPr wrap="square" rtlCol="0">
            <a:spAutoFit/>
          </a:bodyPr>
          <a:lstStyle/>
          <a:p>
            <a:r>
              <a:rPr lang="en-GB" sz="1600" dirty="0">
                <a:latin typeface="Arial" panose="020B0604020202020204" pitchFamily="34" charset="0"/>
                <a:cs typeface="Arial" panose="020B0604020202020204" pitchFamily="34" charset="0"/>
              </a:rPr>
              <a:t>#111Review is a key word which enables us to run a report off.  At the end of every month a spread sheet is compiled and split into the different 111 provider areas, this is then sent to the clinical lead. T</a:t>
            </a:r>
            <a:r>
              <a:rPr lang="en-GB" sz="1600" dirty="0">
                <a:effectLst/>
                <a:latin typeface="Arial" panose="020B0604020202020204" pitchFamily="34" charset="0"/>
                <a:ea typeface="Calibri" panose="020F0502020204030204" pitchFamily="34" charset="0"/>
                <a:cs typeface="Arial" panose="020B0604020202020204" pitchFamily="34" charset="0"/>
              </a:rPr>
              <a:t>h</a:t>
            </a:r>
            <a:r>
              <a:rPr lang="en-GB" sz="1600" dirty="0">
                <a:latin typeface="Arial" panose="020B0604020202020204" pitchFamily="34" charset="0"/>
                <a:ea typeface="Calibri" panose="020F0502020204030204" pitchFamily="34" charset="0"/>
                <a:cs typeface="Arial" panose="020B0604020202020204" pitchFamily="34" charset="0"/>
              </a:rPr>
              <a:t>e clinical lead looks at every 111 review (approx. 300 calls) and decides which ones are clinically appropriate </a:t>
            </a:r>
            <a:r>
              <a:rPr lang="en-GB" sz="1600" dirty="0">
                <a:effectLst/>
                <a:latin typeface="Arial" panose="020B0604020202020204" pitchFamily="34" charset="0"/>
                <a:ea typeface="Calibri" panose="020F0502020204030204" pitchFamily="34" charset="0"/>
                <a:cs typeface="Arial" panose="020B0604020202020204" pitchFamily="34" charset="0"/>
              </a:rPr>
              <a:t>to send to the 111 provider to review the case. </a:t>
            </a:r>
          </a:p>
          <a:p>
            <a:endParaRPr lang="en-GB" sz="2400" dirty="0"/>
          </a:p>
        </p:txBody>
      </p:sp>
      <p:sp>
        <p:nvSpPr>
          <p:cNvPr id="11" name="TextBox 10">
            <a:extLst>
              <a:ext uri="{FF2B5EF4-FFF2-40B4-BE49-F238E27FC236}">
                <a16:creationId xmlns:a16="http://schemas.microsoft.com/office/drawing/2014/main" id="{E7FACB77-1FAD-44D3-A194-EF22BD32213F}"/>
              </a:ext>
            </a:extLst>
          </p:cNvPr>
          <p:cNvSpPr txBox="1"/>
          <p:nvPr/>
        </p:nvSpPr>
        <p:spPr>
          <a:xfrm>
            <a:off x="622503" y="4501706"/>
            <a:ext cx="8397669" cy="861774"/>
          </a:xfrm>
          <a:prstGeom prst="rect">
            <a:avLst/>
          </a:prstGeom>
          <a:solidFill>
            <a:schemeClr val="accent6">
              <a:lumMod val="20000"/>
              <a:lumOff val="80000"/>
            </a:schemeClr>
          </a:solidFill>
          <a:ln>
            <a:solidFill>
              <a:schemeClr val="accent6"/>
            </a:solidFill>
          </a:ln>
        </p:spPr>
        <p:txBody>
          <a:bodyPr wrap="square" rtlCol="0">
            <a:spAutoFit/>
          </a:bodyPr>
          <a:lstStyle/>
          <a:p>
            <a:r>
              <a:rPr lang="en-GB" sz="1600" dirty="0">
                <a:latin typeface="Arial" panose="020B0604020202020204" pitchFamily="34" charset="0"/>
                <a:cs typeface="Arial" panose="020B0604020202020204" pitchFamily="34" charset="0"/>
              </a:rPr>
              <a:t>111 audit every call we send them and assess the appropriateness of the call and, if necessary, feed back to their staff for learning.  111 sends back reviews to us and we feed back the findings to the crews/staff.  </a:t>
            </a:r>
            <a:r>
              <a:rPr lang="en-GB" dirty="0"/>
              <a:t>	</a:t>
            </a:r>
          </a:p>
        </p:txBody>
      </p:sp>
      <p:sp>
        <p:nvSpPr>
          <p:cNvPr id="6" name="Thought Bubble: Cloud 5">
            <a:extLst>
              <a:ext uri="{FF2B5EF4-FFF2-40B4-BE49-F238E27FC236}">
                <a16:creationId xmlns:a16="http://schemas.microsoft.com/office/drawing/2014/main" id="{A82384F8-6E42-4694-8486-0A2191E95A09}"/>
              </a:ext>
            </a:extLst>
          </p:cNvPr>
          <p:cNvSpPr/>
          <p:nvPr/>
        </p:nvSpPr>
        <p:spPr>
          <a:xfrm>
            <a:off x="9343905" y="1725604"/>
            <a:ext cx="2349414" cy="2910453"/>
          </a:xfrm>
          <a:prstGeom prst="cloudCallou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Arial" panose="020B0604020202020204" pitchFamily="34" charset="0"/>
                <a:ea typeface="Calibri" panose="020F0502020204030204" pitchFamily="34" charset="0"/>
                <a:cs typeface="Arial" panose="020B0604020202020204" pitchFamily="34" charset="0"/>
              </a:rPr>
              <a:t>Please ensure that you explain why the review is required and use professional language</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1109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1674F-ABCA-4944-B589-766C6A2F2F4F}"/>
              </a:ext>
            </a:extLst>
          </p:cNvPr>
          <p:cNvSpPr>
            <a:spLocks noGrp="1"/>
          </p:cNvSpPr>
          <p:nvPr>
            <p:ph type="ctrTitle"/>
          </p:nvPr>
        </p:nvSpPr>
        <p:spPr>
          <a:xfrm>
            <a:off x="385046" y="716762"/>
            <a:ext cx="7055413" cy="913444"/>
          </a:xfrm>
        </p:spPr>
        <p:txBody>
          <a:bodyPr>
            <a:normAutofit fontScale="90000"/>
          </a:bodyPr>
          <a:lstStyle/>
          <a:p>
            <a:r>
              <a:rPr lang="en-GB" sz="3600" dirty="0">
                <a:solidFill>
                  <a:srgbClr val="006747"/>
                </a:solidFill>
              </a:rPr>
              <a:t>Does 111 have the ability to book ERS or Private Transport?</a:t>
            </a:r>
          </a:p>
        </p:txBody>
      </p:sp>
      <p:sp>
        <p:nvSpPr>
          <p:cNvPr id="3" name="Subtitle 2">
            <a:extLst>
              <a:ext uri="{FF2B5EF4-FFF2-40B4-BE49-F238E27FC236}">
                <a16:creationId xmlns:a16="http://schemas.microsoft.com/office/drawing/2014/main" id="{DC4DD66C-AFB4-48AF-BA10-91C90DEA1597}"/>
              </a:ext>
            </a:extLst>
          </p:cNvPr>
          <p:cNvSpPr>
            <a:spLocks noGrp="1"/>
          </p:cNvSpPr>
          <p:nvPr>
            <p:ph type="subTitle" idx="1"/>
          </p:nvPr>
        </p:nvSpPr>
        <p:spPr>
          <a:xfrm>
            <a:off x="385046" y="2208559"/>
            <a:ext cx="8896740" cy="3123725"/>
          </a:xfrm>
          <a:solidFill>
            <a:schemeClr val="accent6">
              <a:lumMod val="20000"/>
              <a:lumOff val="80000"/>
            </a:schemeClr>
          </a:solidFill>
        </p:spPr>
        <p:txBody>
          <a:bodyPr>
            <a:noAutofit/>
          </a:bodyPr>
          <a:lstStyle/>
          <a:p>
            <a:r>
              <a:rPr lang="en-GB" sz="2400" dirty="0">
                <a:latin typeface="Arial" panose="020B0604020202020204" pitchFamily="34" charset="0"/>
                <a:cs typeface="Arial" panose="020B0604020202020204" pitchFamily="34" charset="0"/>
              </a:rPr>
              <a:t>No, the NHS Pathways System is dependent on the DoS (Directory of Services) therefore can only refer or book into a service that presents on the DoS.</a:t>
            </a:r>
          </a:p>
          <a:p>
            <a:r>
              <a:rPr lang="en-GB" sz="2400" dirty="0">
                <a:latin typeface="Arial" panose="020B0604020202020204" pitchFamily="34" charset="0"/>
                <a:cs typeface="Arial" panose="020B0604020202020204" pitchFamily="34" charset="0"/>
              </a:rPr>
              <a:t>111 clinicians in Norfolk IC24 are able to refer to the Norfolk Swift Response Team for C4 responses where appropriate.</a:t>
            </a:r>
          </a:p>
          <a:p>
            <a:r>
              <a:rPr lang="en-GB" sz="2400" dirty="0">
                <a:latin typeface="Arial" panose="020B0604020202020204" pitchFamily="34" charset="0"/>
                <a:cs typeface="Arial" panose="020B0604020202020204" pitchFamily="34" charset="0"/>
              </a:rPr>
              <a:t>111 Clinicians for HUC can refer to the Joint Emergency Team (JET) for admission avoidance.  </a:t>
            </a:r>
          </a:p>
        </p:txBody>
      </p:sp>
    </p:spTree>
    <p:extLst>
      <p:ext uri="{BB962C8B-B14F-4D97-AF65-F5344CB8AC3E}">
        <p14:creationId xmlns:p14="http://schemas.microsoft.com/office/powerpoint/2010/main" val="1415710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EAST template wide screen version.potx" id="{2056D1A7-8EA7-4363-8124-5ABF00DEEB10}" vid="{F44E5C4B-EB9E-4085-B924-7A1883FFBA92}"/>
    </a:ext>
  </a:extLst>
</a:theme>
</file>

<file path=docProps/app.xml><?xml version="1.0" encoding="utf-8"?>
<Properties xmlns="http://schemas.openxmlformats.org/officeDocument/2006/extended-properties" xmlns:vt="http://schemas.openxmlformats.org/officeDocument/2006/docPropsVTypes">
  <TotalTime>1073</TotalTime>
  <Words>1228</Words>
  <Application>Microsoft Office PowerPoint</Application>
  <PresentationFormat>Widescreen</PresentationFormat>
  <Paragraphs>59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Roboto slab</vt:lpstr>
      <vt:lpstr>Roboto slab</vt:lpstr>
      <vt:lpstr>Office Theme</vt:lpstr>
      <vt:lpstr>111 - Myth Busting</vt:lpstr>
      <vt:lpstr>111 Myth Busting – Overview  </vt:lpstr>
      <vt:lpstr>PowerPoint Presentation</vt:lpstr>
      <vt:lpstr>Map of 111 providers </vt:lpstr>
      <vt:lpstr>What Grade are 111 Clinicians?</vt:lpstr>
      <vt:lpstr>Which Triage System Do 111 Use?</vt:lpstr>
      <vt:lpstr>Are there “Red Flag” symptoms that generate an automatic response from 111 – Is there a clinician manual override like ECAT has? </vt:lpstr>
      <vt:lpstr>Is there any point in putting #111Review where do they go?</vt:lpstr>
      <vt:lpstr>Does 111 have the ability to book ERS or Private Transport?</vt:lpstr>
      <vt:lpstr>Why don’t 111 redirect patients to their own GP when they contact 111 “in hours”? </vt:lpstr>
      <vt:lpstr>What Next?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111 - Myth Busting</dc:title>
  <dc:creator>Joanne Morrell</dc:creator>
  <cp:lastModifiedBy>Katie B-Evitts</cp:lastModifiedBy>
  <cp:revision>74</cp:revision>
  <dcterms:created xsi:type="dcterms:W3CDTF">2021-02-16T09:25:11Z</dcterms:created>
  <dcterms:modified xsi:type="dcterms:W3CDTF">2021-04-15T13:20:37Z</dcterms:modified>
</cp:coreProperties>
</file>